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300" r:id="rId2"/>
    <p:sldId id="308" r:id="rId3"/>
    <p:sldId id="297" r:id="rId4"/>
    <p:sldId id="298" r:id="rId5"/>
    <p:sldId id="299" r:id="rId6"/>
    <p:sldId id="269" r:id="rId7"/>
    <p:sldId id="270" r:id="rId8"/>
    <p:sldId id="271" r:id="rId9"/>
    <p:sldId id="272" r:id="rId10"/>
    <p:sldId id="273" r:id="rId11"/>
    <p:sldId id="274" r:id="rId12"/>
    <p:sldId id="301" r:id="rId13"/>
    <p:sldId id="302" r:id="rId14"/>
    <p:sldId id="275" r:id="rId15"/>
    <p:sldId id="303" r:id="rId16"/>
    <p:sldId id="304" r:id="rId17"/>
    <p:sldId id="305" r:id="rId18"/>
    <p:sldId id="276" r:id="rId19"/>
    <p:sldId id="306" r:id="rId20"/>
    <p:sldId id="279" r:id="rId21"/>
    <p:sldId id="280" r:id="rId22"/>
    <p:sldId id="282" r:id="rId23"/>
    <p:sldId id="286" r:id="rId24"/>
    <p:sldId id="287" r:id="rId25"/>
    <p:sldId id="289" r:id="rId26"/>
    <p:sldId id="290" r:id="rId27"/>
    <p:sldId id="307" r:id="rId28"/>
    <p:sldId id="291" r:id="rId29"/>
    <p:sldId id="292" r:id="rId30"/>
    <p:sldId id="293" r:id="rId31"/>
    <p:sldId id="294" r:id="rId32"/>
    <p:sldId id="296" r:id="rId33"/>
    <p:sldId id="295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930" y="4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image" Target="../media/image25.wmf"/><Relationship Id="rId7" Type="http://schemas.openxmlformats.org/officeDocument/2006/relationships/image" Target="../media/image29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6" Type="http://schemas.openxmlformats.org/officeDocument/2006/relationships/image" Target="../media/image28.wmf"/><Relationship Id="rId5" Type="http://schemas.openxmlformats.org/officeDocument/2006/relationships/image" Target="../media/image27.wmf"/><Relationship Id="rId4" Type="http://schemas.openxmlformats.org/officeDocument/2006/relationships/image" Target="../media/image26.wmf"/><Relationship Id="rId9" Type="http://schemas.openxmlformats.org/officeDocument/2006/relationships/image" Target="../media/image3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24T20:27:23.1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1075 15348 280 0,'0'0'0'0,"9"0"0"0,-1 0 0 16,1-4 0 0,4 1-3-16,-9-1 2 0,9 0-4 15,4 0-1-15,-17 0-15 16,18 0-6-16,-10-3 14 15,5-5 6-15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24T20:43:37.9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12968 4865 176 0,'-9'8'66'0,"9"-4"-52"0,0-4 23 16,-4 0 9-16,4 0-13 16,-5 7-4-16,1-3-5 15,-4 0-4-15,-1 0 16 16,-4 3-20-16,-4 1-3 16,0 0-2-16,-5 3-7 15,-4 5 0-15,-4 3 0 16,4 11 0-16,-13 1 11 0,1 11 7 15,3 4-13-15,-12 0-5 16,4 8-5-16,-1-1-3 16,1 1 0-16,0-4 3 15,0-1 0-15,4 5 3 16,-12 0-8-16,3-1-3 16,1 1 11-16,8 3 5 15,-8-7-5-15,8-4 0 16,5 0-11-16,8-8-4 15,-5-3-35-15,19-8-14 16,-6-8 30-16</inkml:trace>
  <inkml:trace contextRef="#ctx0" brushRef="#br0" timeOffset="810.6967">11632 4919 252 0,'-4'0'93'0,"12"-4"-72"0,-8 0 0 0,0 4-4 15,0-4-10-15,0 0 5 16,0-3 0 0,5-1-7-16,-1 0 7 0,-4-3 3 0,0-1-3 15,8 1 1-15,-8-1-8 16,0-18-1 0,5-5 0-16,-1-7-2 15,5 0-2-15,-9-4 1 16,4 0 1-16,5-4 1 15,-1 1 3-15,1-9-5 16,4 1-1-16,0-20-5 16,4-3-1-16,4-5-4 15,5 1-1-15,5 4-1 16,-6 7 2-16,6 8 4 16,7 7 3-16,-8 12 2 15,5 0 1-15,4 4 0 16,-5 8 0-16,5 7 0 15,-5 4 2-15,-3 8 1 0,-6 3 1 16,-3 1-2-16,0 11 1 16,3 4 0-16,-12 7 1 15,5 8-5-15,-6 0 1 16,1 8 0-16,0 4 0 16,-4 11 0-16,0 8 2 15,-1 11-1-15,-3 8 2 16,7 0-2-16,-12 0-1 15,5-8 1-15,-1 0-1 16,5 1 0-16,-5-1 0 16,0-4 0-16,1 5 2 15,3-13-1-15,-8-6-1 16,5-9-13-16,-5-11-4 0,0-8 9 16,0-15 4-16</inkml:trace>
  <inkml:trace contextRef="#ctx0" brushRef="#br0" timeOffset="1218.4544">11757 3980 260 0,'8'16'96'0,"-3"-9"-75"0,-10-7 19 0,10 0 2 16,3 0-13-16,10 8-5 15,-1-4 0-15,4 0-1 16,5-1-12-16,-4 5-2 0,4 0 1 16,4-1-4-16,4 1 2 15,5 0-5-15,0 3 0 16,0 1-1-16,-5 3-2 16,-4-3-4-16,0 3-2 0,1 0-46 15,-10 1-20-15,-4 3 30 16</inkml:trace>
  <inkml:trace contextRef="#ctx0" brushRef="#br0" timeOffset="24921.7031">4552 15911 144 0,'-8'4'55'0,"8"4"-43"0,-9-4 8 0,9-4 0 15,0 0 5-15,0 0 7 16,-4 3 5-16,4 1 2 15,-9 0-21-15,1 4 3 0,3-4 0 16,1-1 0-16,4 1 2 16,-13 0-11-16,9 0-2 15,-1-4-6-15,1 0-3 16,0 0 4-16,-1 0 1 16,1 0 2-16,0 4 0 0,4 0 4 15,-4-4 3-15,4 0-8 16,0 0-4-16,0 0-2 15,0 0 1-15,4 0-12 16,4 0-6-16,1-4 9 16,0 4 5-16,8-4 0 15,-8 0 1-15,8 4 1 16,-4 0 0-16,-5 0 0 16,14 0 0-16,-9 0 11 15,4-4 5-15,0 0-19 16,1 4-7-16,3 0 13 15,-4 0 6-15,5 0-3 16,-5 0-3-16,5 0-5 16,-5 0-1-16,0 0 2 0,0 0 2 15,5 0-2-15,-5 0 0 16,0 0 1-16,1 0 0 16,-1 0-5-16,0 0 1 15,5 0 4-15,-5 0 4 16,0 0-3-16,5 0-1 15,-5 0 0-15,4 0 2 16,-3-3-1-16,-1 3-1 16,4 0-4-16,1 0 0 15,4 0 2-15,-9 0 1 16,5 0 1-16,3 0 0 0,-3 0 0 16,4 0 0-1,0 0 0-15,-5 0 0 0,5 0-3 16,9 0 2-16,-10 3 7 15,10 1 4-15,-1-4-5 16,5 4-3-16,-4 0-1 16,-1 0 1-16,1 0-1 15,-10-1 2-15,6 1 2 16,-6 0 2-16,-3 0-3 16,4-4-1-16,-5 4 1 15,1 0 0-15,-1-4 0 16,1 3 0-16,0 1-2 15,3 0-2-15,-7 0 1 16,7 0 1-16,-7 0-1 16,3-1 2-16,1 1-2 0,4 0 2 15,4 0-2-15,0 0 2 16,0-1 0-16,0-3 1 16,0 4-2-16,9 0-2 15,-13-4 1-15,4 4 1 16,0 0-1-16,1 0 2 15,3-1-2-15,-4 1-1 16,-4 4 1-16,4-4-1 16,5-4 0-16,-1-8 0 15,5-11-40-15,17-23-18 16,4-35 30-16,-12-49 13 16</inkml:trace>
  <inkml:trace contextRef="#ctx0" brushRef="#br0" timeOffset="27279.5311">3316 14329 176 0,'47'12'66'0,"-8"-8"-52"0,13 3 6 16,-22-7-1-16,13 8 0 16,9 0 1-16,-9-1-3 15,0 5 2-15,8-1-10 16,-7 1-1-16,7 3-1 0,10 0 1 16,-5 1 0-16,8-1-2 0,5 0-1 15,0 5-3-15,-13-1 1 16,0 0 0-16,0-4 3 15,0 1 1-15,4-1 3 16,1 4-1-16,8 0 0 16,4-4-5-16,0 5-1 15,5-1-1-15,-14-4-2 16,1 0 1-16,0 5 1 16,4-5-1-16,-5 0 2 15,5-3-2-15,13-1-1 16,-4-3 1-16,4 0 1 0,-14-5 1 15,1 1 1-15,0 0 0 16,-4-4 0-16,8 0 0 16,5-4 0-16,4-3-2 15,0-1 1-15,-1 0-2 16,-7 1-1-16,-5-1 1 16,0-4-1-16,8 1 0 15,-12 3 2-15,25-3-1 16,-4 3 2-16,-4 0 0 15,0 1 3-15,-9-1-1 16,-8 4 2-16,-9-3-4 16,0-1 0-16,0 0 3 15,0 1 1-15,9-1-3 16,4 4-3-16,0 0-3 16,0 0 1-16,4 4 1 0,-13 0 0 15,-4 0-3-15,-4-3 2 16,0-1-1-16,4-4 0 15,4 4 0-15,13-3 0 16,0-1 2-16,1 0 2 16,3 1-1-16,-8-1-1 15,-4 0 1-15,-9-3-1 16,0 3 0-16,8 1 0 16,5 3-3-16,5 4 0 15,8 0 13-15,-5 4 5 16,-4-1-5-16,-8 1-1 15,-5 4-5-15,1-4-1 0,-1 0-1 16,5-1-2-16,-5 5 1 16,9 0-1-16,0-1 0 15,0 5 2-15,0-1-1 16,-13 1-1-16,0-1 1 16,0-3-1-16,-5 0 0 15,5-1 0-15,13 5 0 16,9-1 0-16,0 1 0 15,3-1 0-15,-3 1 0 16,-5-1 2-16,-4 1-3 16,0-5 0-16,4 1 1 15,5 0 0-15,8-4 0 16,-8-4 2-16,3 0-3 16,-7 0 0-16,-10 0 1 0,1 0 2 15,-5 0-1-15,5-4-1 16,4 4-2-16,4-4 1 15,9 4 1-15,4-4 0 16,-8 0 0-16,-9 0 0 16,0 1 2-16,-9-1 1 15,5-4-4-15,4 4 1 16,4 0 0-16,4 1 0 16,1-5-3-16,0 4 2 15,-14 0 1-15,-4 0 2 16,-4 1-1-16,-4-1-1 15,4 4-2-15,-8 0 1 16,8 0 1-16,8 0 0 0,-8 0 2 16,0 0 1-16,0 0-4 15,0 4 1-15,-4-4 0 16,-9 0 2-16,-4 0-3 16,0 0 0-16,-5 0 3 15,5-4 1-15,-9 0-1 16,5 0-2-16,-1 0 1 15,0 0-1-15,1 1 0 16,4-1 2-16,-9-4-1 16,4 4-1-16,1-3 1 15,-1 3 1-15,1 0-1 16,-9 0 2-16,4 0-2 16,0 0-1-16,-4 4 1 0,0-3 1 15,4 3-3-15,-9-4 0 16,1 0 1-16,-1 4 0 15,1-4 0-15,0 4 0 16,-5-4 0-16,9 0 0 16,-9 1 0-16,4-1 2 15,1 0-1-15,0 4-1 16,-1-4-2-16,5 0 1 16,0 1 1-16,4 3 0 15,0 0 0-15,0 0 0 16,0 0 0-16,5 0 0 15,-5 0 0-15,5 0 0 16,-10 0 0-16,6 0 0 0,-1 0 0 16,-4 3 2-16,-1-3-1 15,-3 0 2-15,0 0-4 16,3 0 0-16,-7 0 1 16,3-3 0-16,-4-1 0 15,1 0 2-15,3 0-1 16,-4 0 2-16,-4 0-2 15,0 1-1-15,4-1 1 16,-4 4-1-16,0-4 2 16,-4 4 1-16,0 0 1 15,-1 0 0-15,-3 0-2 16,-1 0-2-16,-4 0 1 16,8 0 1-16,-3-4-1 0,-5 4-1 15,0 0-2-15,8 0 1 16,-8 0 1-16,9 0 0 15,0 0 0-15,-9 0 2 16,8 0-1-16,-8 0-1 16,0 0 1-16,0 0-1 15,0 0 0-15,0 0 2 16,0 0-1-16,0 0 2 16,0 0-4-16,0 0 0 15,0 0 1-15,0 0 2 16,-8 0-1-16,3 4-1 15,5-4-2-15,-4 0 1 0,0-4-8 16,-1 4-2-16,5-4-45 16,9 4-20-16,8-7 36 15,0-13 21-15</inkml:trace>
  <inkml:trace contextRef="#ctx0" brushRef="#br0" timeOffset="30341.6546">6651 15988 208 0,'-5'4'77'0,"10"-4"-60"0,-1 0 4 0,-4 0-1 0,0 0 5 16,9 4 5-16,-9-4-1 15,0 3 0-15,4 5-16 16,0 0-1-16,5-4-1 0,-5 3-4 15,5-3-2-15,0 4 0 16,8-1 1-16,-9 1-5 16,10 0-1-16,3-1 0 15,5 1 2-15,4 3-3 16,5-3 0-16,-1 4 1 16,1-1 0-16,3 1 0 15,5 3 0-15,5 0 0 16,12 1 0-16,13-1-3 15,9 0 0-15,9-3 2 0,-5-1 0 16,4 4 1-16,1-3 2 16,12-1-1-16,1 5-1 15,8-9-2-15,-9 5 1 16,-8-1 1-16,4-3 0 16,5 0 0-16,8-4 0 15,4-4 0-15,-4 3 0 16,-17-3 0-16,-5 0 2 15,5 0-1-15,0 0 2 16,0 0-2-16,-1 0 2 16,-3 0-2-16,-5 0 2 0,-4 0-2 15,0 0 2 1,4 0 0-16,4-3 1 0,1-1-5 16,-1 0 1-16,-8-4 2 15,-8 4 1-15,-6 1 1 16,-3 3 0-16,-5-4 6 15,5 4 4-15,4-4-10 16,4 4-1-16,-4-4-8 16,13 0-1-16,-9 4 3 15,-4-4 1-15,0 4-1 16,4-3 2-16,1 3 7 16,-1 0 4-16,5-4-5 15,3 0-1-15,-3 0 0 16,4-4 0-16,-18 5-2 15,5-1 1-15,-13 0-2 0,9 0-1 16,0 0 3-16,4 0 0 16,0 1 1-16,4-1 0 15,-4-4 0-15,0 1 0 16,-5 3-2-16,-8 0-2 16,0 0 1-16,0 0 1 15,5 0-1-15,8 1-1 16,8-1 1-16,-8-4 1 15,4 0-1-15,-4 1-1 16,-8-1 1-16,-1 0-1 16,-4 5-3-16,4-1 2 15,5 0-1-15,4 0 0 16,13-4 2-16,4 5 2 0,-8-5-1 16,-5 4-1-16,-9 4 1 15,-8 0 1-15,0 0-3 16,0 0 0-16,-4 4 1 15,4-4 0-15,5 4 0 16,-1-4 0-16,5 0 0 16,-5 0 2-16,-4 0-1 15,-4-4-1-15,-5 4 1 16,0-4-1-16,-4 4 0 16,1 0 0-16,3 0 0 15,0-4 0-15,9 0 0 16,5 1 2-16,3-1-3 15,5 0 0-15,-4-4 1 0,-5 1 2 16,-4 3-3-16,-4 0 0 16,0 0 1-16,-1 0 0 15,5 4 0-15,9 0 0 16,4 0 0-16,4-4 0 16,5 4 0-16,-5-3 0 15,-8 3 0-15,-1 0 0 16,-3 0-3-16,3 0 2 15,5 0 1-15,9 0 0 16,4 0 0-16,-1 0 2 16,-3 0-3-16,-9 0 0 15,-4 0 1-15,4 0 2 16,-9 0-1-16,5 3-1 0,3-3 1 16,1 0-1-16,5 0 0 15,3 0 2-15,-16-3-1 16,-1 3-1-16,-8 0 1 15,-1 0-1-15,-3 0 0 16,3-4 0-16,1 4-3 16,4-4 2-16,0 4 1 15,0-4 2-15,0 0-1 16,-4 0 2-16,4 1-2 16,-4-1-1-16,-5 0 1 15,-4 4-1-15,0 0 0 16,-4 0 2-16,0 0-1 15,4 0-1-15,4 0 1 0,5 4-1 16,0 0 0-16,4-1 0 16,0 1-3-16,0-4 2 15,-9 4 1-15,5-4 2 16,-1 0-1-16,-12 0-1 16,0 4 1-16,0 0-1 15,0 0-3-15,4-1 2 16,0 1 1-16,4 0 2 15,1 0-1-15,-1-4-1 16,0 0 3-16,1 0 0 16,-1 0-1-16,-8 0 1 15,0 0-2-15,-5-4 2 16,1 0-2-16,-5 4 2 0,4 0-2 16,-8 0-1-16,0 0 1 15,4 0-1-15,0-4 0 16,0 1 0-16,1-1 0 15,-1 0 2-15,4 0-1 16,5 0 2-16,-4 0-2 16,-1 1 2-16,0 3-2 15,5-4-1-15,0 4 1 16,4 0-1-16,-4-4 0 16,-9 4 0-16,5 0-3 15,-5 0 2-15,0 0 1 16,0-4 0-16,0 0 0 15,9 4 2-15,-9-3-1 16,5 3-1-16,-1-4 1 16,1 0-1-16,3 4 0 0,1 0 0 15,4 0 0-15,5 0 0 16,-1 0 0-16,0 0 0 16,-4 0 0-16,-4 0 0 15,0 0 0-15,-4 0 0 16,-1 0 0-16,0 0 0 15,-3 0 0-15,-1 0 0 16,0 0 0-16,0 0 2 16,-4 0 1-16,0 0 3 15,-5 0-1-15,-3 0 0 16,-5 0-1-16,-9-4 0 16,-4 0-9-16,-4-3-4 15,-14-9-68-15,5-7-31 0,-4-4 52 16,0-3 29-16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4-24T20:48:56.8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10063 8814 176 0,'0'-4'68'0,"-4"4"-52"0,4 0 10 16,0 0 4-16,0 4-3 15,0-4 2-15,-8 4 3 16,3 0 3-16,-3-4-19 15,-1 3 6-15,0 1 5 0,9 0 2 16,-13 0 3-16,9 0-20 16,-4 3-8-16,3 5-13 15,1-1-5-15,0 9 5 16,-1 3 5-16,5 7 3 16,0 12 1-16,0 4-3 15,0 0 0-15,0 4-3 16,5-4-1-16,-1 0-5 0,0-4-3 15,5 0-2-15,-1-3 0 16,5-9-51-16,0-7-21 16,5-8 45-16,7-7 24 15</inkml:trace>
  <inkml:trace contextRef="#ctx0" brushRef="#br0" timeOffset="736.82">10628 8730 260 0,'-22'7'96'0,"18"5"-75"0,-5-1-5 16,5 1-9-16,0 3-7 0,-5 8 0 15,1 8 2-15,-1 3 3 16,0 5-2-16,5 3-4 0,-9 7-2 15,5-3 4-15,3-3 1 16,1-5-3-16,0-4 1 16,-1-3 6-16,5-8 4 15,-8-4 3-15,8-4 3 16,0-3-1-16,0-1 4 16,0-11-2-16,0 0 1 15,8-7 15 1,-8-5-20-16,5-3-7 15,-1-4-9-15,5 0-3 16,-1-4 0-16,5 0 4 0,-4-4 1 16,8-4 3-16,4 1 3 15,5-5 2-15,4 1-3 16,5-1-3-16,4-3-3 16,8 7 1-16,-8 4 1 15,-5 4 0-15,5 4 0 16,0 8 0-16,-13 3-5 15,4 8-1-15,-8 12 7 16,3 7 6-16,-3 11-3 16,4 13-2-16,-9 3-1 15,-4 7-1-15,0 1 0 16,0-4 2-16,-13-4-3 16,4-4 0-16,-4-8 1 15,0 1 0-15,0-9-11 0,0-3-5 16,0-3-14-16,0-9-6 15,-4-3-61-15,4-31-26 16,0-12 64 0</inkml:trace>
  <inkml:trace contextRef="#ctx0" brushRef="#br0" timeOffset="1008.9804">10512 8063 344 0,'-43'39'129'0,"30"-32"-100"0,0-7 20 16,8 4 2-16,1 0-30 15,4-4-9-15,0 0-21 16,0 0-10-16,9 0 10 16,12 0-86-16,22-4-36 0,0-7 60 15,35-43 32-15</inkml:trace>
  <inkml:trace contextRef="#ctx0" brushRef="#br0" timeOffset="1831.8009">13002 8270 232 0,'-13'8'88'0,"9"-4"-69"0,-5-1 6 0,9-3 0 0,-4 4-1 15,-5 0 5-15,1 0 0 16,-1 4 2-16,-4-8-17 15,0 0 7-15,0 0 6 0,-4 0-4 16,0 0-1-16,-9-8-8 16,0 4-1-16,0 0-6 15,-4 0-2-15,-4 1-5 16,-5 3-2-16,0 3-2 16,-4 9 3-16,4 7-2 15,-4 4 1-15,4 8 0 16,1 3 0-16,3 12 0 15,5 4 0-15,8 0 0 0,-8-1-2 16,9 5 0-16,-1 0 3 16,5-1 0-16,8 5 1 15,5-1-3-15,4 1 0 16,9-1-1-16,-1-3 0 16,9-4-2-16,1-8 1 15,8-8-6-15,-1-3-3 16,14-4 12-16,-4-8 7 15,8-4-1-15,4-7 0 16,5-8-11-16,4-4-5 16,4-8 6-16,-4-7 2 15,-4-8 4-15,-5-3 0 0,1-5 2 16,-1-3 1-16,-8-4 5 16,-5-4 3-16,1 0-9 15,-5-4 0-15,0 4-9 16,-4 0 0-16,0-3 1 15,-9-1 1-15,-4 4 14 16,0-4 8-16,-13 0-8 16,0 0-2-16,0 1-1 15,-13-1 3-15,0 4-2 16,-8 4 1-16,-5 3-3 16,-4 5 0-16,4 7-8 15,4 8 0-15,5 4-17 16,-5 3-6-16,5 4 15 15,9 1 10-15</inkml:trace>
  <inkml:trace contextRef="#ctx0" brushRef="#br0" timeOffset="2191.714">13808 8255 396 0,'-17'7'148'0,"17"1"-115"0,-9 11-7 15,5 0-12-15,-1 4-15 16,-7 12 1-16,-1 11-2 15,4 11 0-15,-4 5 2 16,4 3 0-16,-8 11 2 0,4 12 1 16,5 4 1-16,8 4-2 15,-9-8-2-15,5-15-6 16,4-4-1-16,0-12-13 16,0-7-2-16,13-8-52 15,-5-11-24-15,10-16 51 16,-1-19 26-16</inkml:trace>
  <inkml:trace contextRef="#ctx0" brushRef="#br0" timeOffset="2522.8503">13265 8331 272 0,'-17'16'101'0,"8"-12"-78"0,9 3 17 0,0-7 3 0,9 8-21 16,8 0-7-16,-4-1-3 15,13 1-1-15,17-1-5 16,9 1 5-16,-5 0 2 0,5-1-2 15,4-3 1-15,4-8-7 16,9 1-3-16,9-5-6 16,8-4 0-16,-4 1-20 15,-1 0-7-15,-7-1 16 16,-1 1 7-16</inkml:trace>
  <inkml:trace contextRef="#ctx0" brushRef="#br0" timeOffset="2853.6968">14428 8335 396 0,'-30'42'148'0,"30"-23"-115"0,0 4 0 0,0-7-10 15,-4 3-16-15,0 4-4 16,-1 11-5-16,1 9 1 0,0 2 1 16,-1 13-3-16,-8 11 2 0,9 11 1 15,-9 1 0-15,9 3-11 16,0-7-5-16,-1-8-52 15,5-8-22-15,9-15 46 16,0-16 22-16</inkml:trace>
  <inkml:trace contextRef="#ctx0" brushRef="#br0" timeOffset="3183.1886">14937 7910 392 0,'-9'42'148'0,"18"-34"-115"0,-5 11-3 0,0-8-7 16,5 1-19-16,-9 3-2 15,0 8-2-15,0 8 0 16,-9 15 0-16,5 23 2 0,0 15 1 15,-5 8-1-15,1-4 1 16,-1 4-4-16,5 8 0 16,-5 7-1-16,9-4 0 15,-9-7-9-15,5-4-3 16,0-19-6-16,0-12-3 16,8-11-56-16,0-12-22 15,9-30 53-15</inkml:trace>
  <inkml:trace contextRef="#ctx0" brushRef="#br0" timeOffset="3457.39">14446 8714 392 0,'-9'-3'145'0,"13"10"-112"0,9-7-6 0,0 0-10 16,4-4-9-16,5 4 0 15,12-3 0-15,5-1 2 16,9 0-5-16,3 0-3 0,1 0-1 16,-5 0-4-16,1-3 0 15,4-5-53-15,-1-3-25 16,5-12 41-16,-8-7 20 15</inkml:trace>
  <inkml:trace contextRef="#ctx0" brushRef="#br0" timeOffset="3781.1441">15631 8239 360 0,'0'20'134'0,"0"-5"-104"0,0 23-8 16,0-15-10-16,0 12-13 15,-9 11 0-15,0 3 1 16,1 5 0-16,-1 4 0 16,5 3 8-16,-9 8 7 0,9 7-5 15,-9 5-3-15,13-8-7 16,0 7 0-16,4-15 2 15,5-7 1-15,8-9-4 16,-4-10 1-16,13-9 0 16,-5-7 2-16,14-7-6 0,8-9 1 15,8-11-1-15,10-15-1 16,8-15 4-16,0-16 0 16</inkml:trace>
  <inkml:trace contextRef="#ctx0" brushRef="#br0" timeOffset="4188.9861">15368 8534 400 0,'17'12'151'0,"9"-8"-118"0,17 0-2 16,-26-4-10-16,9 0-14 15,0-4 1-15,0 0-5 16,4-4-2-16,4 1 0 16,1-1-1-16,4-4 0 0,-9-3 2 0,4 0 3 15,1-1-7-15,-1 1 0 16,1-4-18-16,-5 0-4 16,4 0-74-16,1 0-33 15,-1-1 68-15,5 1 31 16</inkml:trace>
  <inkml:trace contextRef="#ctx0" brushRef="#br0" timeOffset="4413.1355">16014 8481 252 0,'-26'38'93'0,"18"-26"-72"0,-1 11 16 0,5-12 4 0,4 1-15 15,-13 3-3-15,8 0 4 16,5 0 5-16,0 1-17 16,0-5-6-16,0 1-2 0,9-5-4 15,4 1-2-15,4 0-14 16,9-4-4-16,21-8 9 16,1-19 4-16</inkml:trace>
  <inkml:trace contextRef="#ctx0" brushRef="#br0" timeOffset="5223.9022">16867 8232 348 0,'-39'38'132'0,"31"-26"-103"0,-1 11 5 0,9-12-5 15,0 8-24-15,-8 8-6 16,-1 11-1-16,0 8 2 16,1 4 1-16,-1 0-1 0,1 0 1 15,3-1-4-15,-8-3 2 0,5 0 1 16,-1-3 0-16,5-5 0 15,-1-8 0-15,5-7-7 16,0-7 0-16,0-9-4 16,5-7 2-16,3-11 3 15,1-8 3-15,8-12 0 16,-4-11-1-16,13-19 0 16,-9-8 3-16,9-8 2 15,4-7 2-15,0 0-4 16,1-4 1-16,3-1 0 15,5 9 0-15,4 7 0 16,4 8 2-16,5 8 1 16,0 11 3-16,-1 11 8 15,-3 12 5-15,-5 12-9 0,-4 11-6 16,-13 7-11-16,4 13-6 16,-13 10 4-16,-13 5 5 15,-4-1-2-15,-4 4 0 16,-13 5-2-16,-13-1 0 15,-5 4-6-15,-4 0-4 16,1 0-12-16,-6 0-4 16,1 0 7-16,0-8 6 15,0-8 3-15,4 1 4 16,5-8 8-16,-1 0 5 16,10-4 8-16,3-7 17 15,5-1 0 1,8-3 1-16,5 0 2 0,4 3-2 15,9 4 0-15,-1-3-12 16,9 3-3-16,5 4-4 16,8 0 1-16,-4 4 9 15,13 4 7-15,8 4-17 16,-8 7-4-16,4 8-1 16,-4 8 1-16,-5 3 2 15,-4 1 0-15,-4-1-11 16,-4-3-5-16,-5-12-34 15,0-4-15-15,0-19 29 16,1-26 15-16</inkml:trace>
  <inkml:trace contextRef="#ctx0" brushRef="#br0" timeOffset="5619.2782">18944 8159 388 0,'-4'27'145'0,"12"-12"-112"0,1 16-10 15,4-12-10-15,-9 15-12 16,1 20-1-16,3 0 1 16,-8 3 1-16,0 1-1 15,0-5-3-15,0-3 1 0,0 0-1 16,0-4 0-16,0-4-9 15,-8-4-5-15,3-3-63 16,5-12-25-16,-4-8 53 16,4-7 26-16</inkml:trace>
  <inkml:trace contextRef="#ctx0" brushRef="#br0" timeOffset="5918.6428">18410 8224 420 0,'0'-4'159'0,"8"4"-124"0,10-4-11 0,-10 4-16 16,14 0-9-16,12 0 0 15,1 0 1-15,17 4 2 0,4 4-1 16,0 0 2-16,0-5 0 0,0 1-6 16,8 0 0-16,1 0-26 15,4 4-8-15,4 3-43 16,-13 1-18-16,5-1 48 16,-5 4 27-16</inkml:trace>
  <inkml:trace contextRef="#ctx0" brushRef="#br0" timeOffset="6245.71">18388 9101 380 0,'18'4'143'0,"-1"-8"-112"0,26 0-1 0,-17 1-10 16,17-1-9-16,17 0 3 15,-4 0-5-15,4 4-1 16,9 0-4-16,-8 0-5 0,12 0 0 15,0 0 3-15,1 4 1 16,3 0-10-16,-12-4-3 16,8-4-77-16,0-4-34 15</inkml:trace>
  <inkml:trace contextRef="#ctx0" brushRef="#br0" timeOffset="6967.9375">19858 8894 460 0,'-9'-7'173'0,"5"-5"-135"0,-1-3-12 16,1 3-17-16,0 1-6 0,4-4 5 15,-13-8 13 1,9 4 7-16,-14-12-14 0,5-4-4 0,-4-11 1 15,0 0-7-15,4-11-2 16,4-4-6-16,1-4-2 16,8 0-2-16,0 7 2 15,0 1-1-15,8 14 0 16,5 5 1-16,0 4 2 16,9 11-1-16,-5 4 4 15,5 7-13-15,3 8-4 16,6 12-6-16,-1 11 0 15,0 12 2-15,0 11 1 16,9 15 1-16,-9 8 2 16,0 1 5-16,-4 2 4 15,0-6 7-15,-5-1 3 0,1-4-2 16,-5-3 1-16,0-8 0 16,1-4 0-16,-10-7 0 15,5-5 2-15,4-7 1 16,-8-7 1-16,4-5-5 15,-4-7 1-15,-1-8-2 16,-3-7 0-16,7-9 2 16,-7-6 0-16,8-13 2 15,-13-10 1-15,8-9-1 16,1-7-2-16,0-8-8 16,3-3-5-16,-7 3 7 15,8 4 2-15,0 0 10 16,4 4 6-16,0 11-2 15,0 8 2-15,5 8 2 0,-1 11 1 16,5 12-6-16,0 7-3 16,4 12-3-16,-4 7-3 15,4 9 1-15,1 10-1 16,-6 12 2-16,1 20 1 16,-4 14-1-16,-5 12-2 15,0-3-10-15,-4 3-6 16,-4 4-78-16,8 0-33 15,0-12 65-15,5-19 31 16</inkml:trace>
  <inkml:trace contextRef="#ctx0" brushRef="#br0" timeOffset="7641.9657">21224 9212 444 0,'-5'-4'167'0,"5"-15"-129"0,0-4-12 15,0 12-11-15,0-8-10 16,-8-8 2-16,3-8 14 16,1-3 9-16,-5-8-16 15,1-7 4-15,-1-5 0 0,5 1-10 0,0-8-2 16,4-4-9-16,0-8 0 15,4-7-1-15,5-1-1 16,3 9 1-16,6 7 0 16,-1 8 0-16,4 3 3 15,1 8-2-15,8 8 1 16,0 12-5-16,0 3 0 16,1 11-2-16,3 9 3 15,-12 11-5-15,4 3-1 16,-1 9-4-16,6 10-1 15,-10-6 1-15,9 37 0 16,0 16-5-16,1 7 1 16,-1 8-5-16,-9-7 1 15,5-5 17-15,0 1 9 16,-4 0 0-16,-1-1 1 0,1-7-1 16,-1-4-2-16,5-11 1 15,-9-4-1-15,5-12 0 16,-1-7 0-16,1-8-3 15,-5-8 0-15,0-4 8 16,1-3 4-16,-1-12 7 16,-9-3 4-16,1-9-4 15,-5-3 1-15,-8-8-6 16,-5-7-1-16,1-8-6 16,-18-12-3-16,-4 0-3 15,-22-3-1-15,-8-8-1 16,-9 4 0-16,-22 3 3 15,-3 8 0-15,-1 4-2 16,0 12 2-16,4 7-12 0,5 12-7 16,13 7-18-16,-13 12-8 15,21 4 24-15,9-1 11 16</inkml:trace>
  <inkml:trace contextRef="#ctx0" brushRef="#br0" timeOffset="8272.4281">22253 7952 348 0,'-17'12'132'0,"13"-12"-103"0,-5 0-6 15,5 0-8-15,0 7-14 16,-18 5-1-16,9 3 6 16,-8 0 6-16,3 5-6 15,-3-1-10-15,4 0-2 0,-5 8 8 16,5 3 8-16,0 5-13 15,-1 7-7-15,5 4 5 16,5 8 1-16,-1-5 6 16,9 1 1-16,0 0-1 15,9-4-2-15,4-4 1 0,4-4-1 16,9-3 0-16,0-8 0 16,4-4-3-16,-4-4 2 15,4-8 7-15,9-3 4 16,-13-4-1-16,8-4 2 15,-8-4-2-15,0-4 2 16,-5 1-4-16,-4-9 1 16,1-3-12-16,-14-12-2 15,5 1-8-15,-9-5-4 16,-5 1-1-16,1 3 1 16,0 8 14-16,-5 4 7 0,5 8 13 15,-1 3 7-15,5 8-3 16,0 8-2-16,0 3-10 15,9 4-5-15,0 8-5 16,4 0-1-16,4 4-5 16,9 0 0-16,0 0-18 15,8 3-8-15,5-3 18 16,17-4 10-16</inkml:trace>
  <inkml:trace contextRef="#ctx0" brushRef="#br0" timeOffset="8664.0619">23076 7899 400 0,'-17'26'148'0,"17"-10"-115"0,-8 3-5 0,3-8-11 16,-3 8-16-16,-1 1 0 16,0 10 3-16,-4 9 5 15,9 7-5-15,-9 15 5 0,9 4 1 16,4 12-3-16,4-9 1 0,9-2-7 16,4-9-3-16,9-3 1 15,4-5 2-15,9-3-2 16,4-3 0-16,9-9 3 15,-5-3 1-15,5-8-1 16,0-8-2-16,4-11-6 16,-4-4-1-16,8-8-15 15,-4-3-5-15,0-8-72 16,-9-12-30-16,1-11 66 16,-10-12 34-16</inkml:trace>
  <inkml:trace contextRef="#ctx0" brushRef="#br0" timeOffset="9025.4154">22839 8125 348 0,'13'0'129'0,"9"3"-100"0,4-6 7 0,-9-1-2 0,5-4-18 16,8 0-1-1,8 5 4-15,14-1 5 0,4 0-13 16,5 0 3-16,-1 0 0 0,0 0-10 15,-4 1-1-15,5-1-3 16,-5-4 0-16,4 0-11 16,-4 1-5-16,-9-1-131 15,-4-7-59 1,-12-8 105-16</inkml:trace>
  <inkml:trace contextRef="#ctx0" brushRef="#br0" timeOffset="9326.7793">22982 8255 360 0,'64'15'134'0,"-29"-7"-104"0,38-1 16 0,-34-3 1 16,17 0-26-16,4 0-6 16,0 4-12-16,9-8-3 15,-8 0 0-15,-1-8-40 0,0 0-15 0,-4 1 27 16,-17-9 14-16</inkml:trace>
  <inkml:trace contextRef="#ctx0" brushRef="#br0" timeOffset="9773.8616">24541 7922 384 0,'18'0'143'0,"-10"-4"-112"0,-3 4-6 0,-5-4-9 16,0 4-18-16,-5 0-3 15,-3 0 3-15,-22 0 0 16,4 4 2-16,-17 3 2 0,0 1 1 15,-5 7-4-15,1 1 1 16,4 3-2-16,-5 4-2 16,14 0-2-16,4 4 1 15,4 3-6-15,17 5-1 16,9 3 5-16,13 8 1 16,13 8 1-16,13 7 4 15,8-4 2-15,5 5 2 16,4-1 7-16,-9-7 6 0,-4-1 1 15,-8-3 1-15,-14-8 11 16,-12-4 3-16,-13 1-12 16,-18-1-6-16,-25 4-49 15,-27 0-21-15,-33-3 28 16,-10-20 13-16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009D4F-5E2A-9F44-87A7-481C8745D60B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DB6DAC-8716-BD48-A840-33A17E3C1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70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4381"/>
            <a:ext cx="2972098" cy="45810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2472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5879619" indent="-35447153" defTabSz="902472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AB640797-9D3D-F342-A036-2951F270659B}" type="slidenum">
              <a:rPr lang="en-US" sz="1100"/>
              <a:pPr/>
              <a:t>14</a:t>
            </a:fld>
            <a:endParaRPr lang="en-US" sz="110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7DDA4-ACC0-4DA5-BECE-3AB002A1B684}" type="slidenum">
              <a:rPr lang="en-US"/>
              <a:pPr/>
              <a:t>18</a:t>
            </a:fld>
            <a:endParaRPr lang="en-US"/>
          </a:p>
        </p:txBody>
      </p:sp>
      <p:sp>
        <p:nvSpPr>
          <p:cNvPr id="585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5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the ramp function</a:t>
            </a: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 different frequency levels of blending; mask is blurred in lower levels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B6DAC-8716-BD48-A840-33A17E3C116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851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pPr marL="44450">
              <a:spcBef>
                <a:spcPts val="450"/>
              </a:spcBef>
            </a:pPr>
            <a:r>
              <a:rPr lang="en-US">
                <a:solidFill>
                  <a:srgbClr val="000000"/>
                </a:solidFill>
                <a:cs typeface="Times New Roman" charset="0"/>
                <a:sym typeface="Times New Roman" charset="0"/>
              </a:rPr>
              <a:t>A:  render as black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4C1D97-9B10-47B5-9558-7769BC7A9F10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44E9C-4C83-094C-B1C2-43F522CA723F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5EC2F-C9B5-034F-A87E-8F1691FB0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03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44E9C-4C83-094C-B1C2-43F522CA723F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5EC2F-C9B5-034F-A87E-8F1691FB0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848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44E9C-4C83-094C-B1C2-43F522CA723F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5EC2F-C9B5-034F-A87E-8F1691FB0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308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44E9C-4C83-094C-B1C2-43F522CA723F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5EC2F-C9B5-034F-A87E-8F1691FB0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108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44E9C-4C83-094C-B1C2-43F522CA723F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5EC2F-C9B5-034F-A87E-8F1691FB0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432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44E9C-4C83-094C-B1C2-43F522CA723F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5EC2F-C9B5-034F-A87E-8F1691FB0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06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44E9C-4C83-094C-B1C2-43F522CA723F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5EC2F-C9B5-034F-A87E-8F1691FB0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19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44E9C-4C83-094C-B1C2-43F522CA723F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5EC2F-C9B5-034F-A87E-8F1691FB0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863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44E9C-4C83-094C-B1C2-43F522CA723F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5EC2F-C9B5-034F-A87E-8F1691FB0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731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44E9C-4C83-094C-B1C2-43F522CA723F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5EC2F-C9B5-034F-A87E-8F1691FB0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45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44E9C-4C83-094C-B1C2-43F522CA723F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5EC2F-C9B5-034F-A87E-8F1691FB0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166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144E9C-4C83-094C-B1C2-43F522CA723F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5EC2F-C9B5-034F-A87E-8F1691FB0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431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oleObject" Target="../embeddings/oleObject2.bin"/><Relationship Id="rId18" Type="http://schemas.openxmlformats.org/officeDocument/2006/relationships/image" Target="../media/image26.wmf"/><Relationship Id="rId26" Type="http://schemas.openxmlformats.org/officeDocument/2006/relationships/oleObject" Target="../embeddings/oleObject7.bin"/><Relationship Id="rId3" Type="http://schemas.openxmlformats.org/officeDocument/2006/relationships/notesSlide" Target="../notesSlides/notesSlide1.xml"/><Relationship Id="rId21" Type="http://schemas.openxmlformats.org/officeDocument/2006/relationships/image" Target="../media/image27.wmf"/><Relationship Id="rId7" Type="http://schemas.openxmlformats.org/officeDocument/2006/relationships/image" Target="../media/image35.png"/><Relationship Id="rId12" Type="http://schemas.openxmlformats.org/officeDocument/2006/relationships/image" Target="../media/image23.wmf"/><Relationship Id="rId17" Type="http://schemas.openxmlformats.org/officeDocument/2006/relationships/oleObject" Target="../embeddings/oleObject4.bin"/><Relationship Id="rId25" Type="http://schemas.openxmlformats.org/officeDocument/2006/relationships/image" Target="../media/image41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5.wmf"/><Relationship Id="rId20" Type="http://schemas.openxmlformats.org/officeDocument/2006/relationships/oleObject" Target="../embeddings/oleObject5.bin"/><Relationship Id="rId29" Type="http://schemas.openxmlformats.org/officeDocument/2006/relationships/image" Target="../media/image30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34.png"/><Relationship Id="rId11" Type="http://schemas.openxmlformats.org/officeDocument/2006/relationships/oleObject" Target="../embeddings/oleObject1.bin"/><Relationship Id="rId24" Type="http://schemas.openxmlformats.org/officeDocument/2006/relationships/image" Target="../media/image28.wmf"/><Relationship Id="rId5" Type="http://schemas.openxmlformats.org/officeDocument/2006/relationships/image" Target="../media/image33.png"/><Relationship Id="rId15" Type="http://schemas.openxmlformats.org/officeDocument/2006/relationships/oleObject" Target="../embeddings/oleObject3.bin"/><Relationship Id="rId23" Type="http://schemas.openxmlformats.org/officeDocument/2006/relationships/oleObject" Target="../embeddings/oleObject6.bin"/><Relationship Id="rId28" Type="http://schemas.openxmlformats.org/officeDocument/2006/relationships/oleObject" Target="../embeddings/oleObject8.bin"/><Relationship Id="rId10" Type="http://schemas.openxmlformats.org/officeDocument/2006/relationships/image" Target="../media/image38.png"/><Relationship Id="rId19" Type="http://schemas.openxmlformats.org/officeDocument/2006/relationships/image" Target="../media/image39.png"/><Relationship Id="rId31" Type="http://schemas.openxmlformats.org/officeDocument/2006/relationships/image" Target="../media/image31.emf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24.wmf"/><Relationship Id="rId22" Type="http://schemas.openxmlformats.org/officeDocument/2006/relationships/image" Target="../media/image40.png"/><Relationship Id="rId27" Type="http://schemas.openxmlformats.org/officeDocument/2006/relationships/image" Target="../media/image29.wmf"/><Relationship Id="rId30" Type="http://schemas.openxmlformats.org/officeDocument/2006/relationships/oleObject" Target="../embeddings/oleObject9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3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46.jpeg"/><Relationship Id="rId2" Type="http://schemas.openxmlformats.org/officeDocument/2006/relationships/tags" Target="../tags/tag2.xml"/><Relationship Id="rId16" Type="http://schemas.openxmlformats.org/officeDocument/2006/relationships/image" Target="../media/image45.jpe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image" Target="../media/image44.jpeg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ieeexplore.ieee.org/iel1/38/7531/00310740.pdf?isNumber=7531&amp;prod=JNL&amp;arnumber=310740&amp;arSt=83&amp;ared=87&amp;arAuthor=Blinn,+J.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13" Type="http://schemas.openxmlformats.org/officeDocument/2006/relationships/image" Target="../media/image64.jpeg"/><Relationship Id="rId18" Type="http://schemas.openxmlformats.org/officeDocument/2006/relationships/image" Target="../media/image69.jpeg"/><Relationship Id="rId26" Type="http://schemas.openxmlformats.org/officeDocument/2006/relationships/image" Target="../media/image77.jpeg"/><Relationship Id="rId3" Type="http://schemas.openxmlformats.org/officeDocument/2006/relationships/image" Target="../media/image54.jpeg"/><Relationship Id="rId21" Type="http://schemas.openxmlformats.org/officeDocument/2006/relationships/image" Target="../media/image72.jpeg"/><Relationship Id="rId7" Type="http://schemas.openxmlformats.org/officeDocument/2006/relationships/image" Target="../media/image58.jpeg"/><Relationship Id="rId12" Type="http://schemas.openxmlformats.org/officeDocument/2006/relationships/image" Target="../media/image63.jpeg"/><Relationship Id="rId17" Type="http://schemas.openxmlformats.org/officeDocument/2006/relationships/image" Target="../media/image68.jpeg"/><Relationship Id="rId25" Type="http://schemas.openxmlformats.org/officeDocument/2006/relationships/image" Target="../media/image76.jpeg"/><Relationship Id="rId2" Type="http://schemas.openxmlformats.org/officeDocument/2006/relationships/image" Target="../media/image53.jpeg"/><Relationship Id="rId16" Type="http://schemas.openxmlformats.org/officeDocument/2006/relationships/image" Target="../media/image67.jpeg"/><Relationship Id="rId20" Type="http://schemas.openxmlformats.org/officeDocument/2006/relationships/image" Target="../media/image71.jpeg"/><Relationship Id="rId29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11" Type="http://schemas.openxmlformats.org/officeDocument/2006/relationships/image" Target="../media/image62.jpeg"/><Relationship Id="rId24" Type="http://schemas.openxmlformats.org/officeDocument/2006/relationships/image" Target="../media/image75.jpeg"/><Relationship Id="rId5" Type="http://schemas.openxmlformats.org/officeDocument/2006/relationships/image" Target="../media/image56.jpeg"/><Relationship Id="rId15" Type="http://schemas.openxmlformats.org/officeDocument/2006/relationships/image" Target="../media/image66.jpeg"/><Relationship Id="rId23" Type="http://schemas.openxmlformats.org/officeDocument/2006/relationships/image" Target="../media/image74.jpeg"/><Relationship Id="rId28" Type="http://schemas.openxmlformats.org/officeDocument/2006/relationships/image" Target="../media/image79.jpeg"/><Relationship Id="rId10" Type="http://schemas.openxmlformats.org/officeDocument/2006/relationships/image" Target="../media/image61.jpeg"/><Relationship Id="rId19" Type="http://schemas.openxmlformats.org/officeDocument/2006/relationships/image" Target="../media/image70.jpeg"/><Relationship Id="rId4" Type="http://schemas.openxmlformats.org/officeDocument/2006/relationships/image" Target="../media/image55.jpeg"/><Relationship Id="rId9" Type="http://schemas.openxmlformats.org/officeDocument/2006/relationships/image" Target="../media/image60.jpeg"/><Relationship Id="rId14" Type="http://schemas.openxmlformats.org/officeDocument/2006/relationships/image" Target="../media/image65.jpeg"/><Relationship Id="rId22" Type="http://schemas.openxmlformats.org/officeDocument/2006/relationships/image" Target="../media/image73.jpeg"/><Relationship Id="rId27" Type="http://schemas.openxmlformats.org/officeDocument/2006/relationships/image" Target="../media/image7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13" Type="http://schemas.openxmlformats.org/officeDocument/2006/relationships/image" Target="../media/image68.jpeg"/><Relationship Id="rId18" Type="http://schemas.openxmlformats.org/officeDocument/2006/relationships/image" Target="../media/image73.jpeg"/><Relationship Id="rId3" Type="http://schemas.openxmlformats.org/officeDocument/2006/relationships/image" Target="../media/image58.jpeg"/><Relationship Id="rId21" Type="http://schemas.openxmlformats.org/officeDocument/2006/relationships/image" Target="../media/image76.jpeg"/><Relationship Id="rId7" Type="http://schemas.openxmlformats.org/officeDocument/2006/relationships/image" Target="../media/image62.jpeg"/><Relationship Id="rId12" Type="http://schemas.openxmlformats.org/officeDocument/2006/relationships/image" Target="../media/image67.jpeg"/><Relationship Id="rId17" Type="http://schemas.openxmlformats.org/officeDocument/2006/relationships/image" Target="../media/image72.jpeg"/><Relationship Id="rId25" Type="http://schemas.openxmlformats.org/officeDocument/2006/relationships/image" Target="../media/image80.jpeg"/><Relationship Id="rId2" Type="http://schemas.openxmlformats.org/officeDocument/2006/relationships/image" Target="../media/image57.jpeg"/><Relationship Id="rId16" Type="http://schemas.openxmlformats.org/officeDocument/2006/relationships/image" Target="../media/image71.jpeg"/><Relationship Id="rId20" Type="http://schemas.openxmlformats.org/officeDocument/2006/relationships/image" Target="../media/image7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jpeg"/><Relationship Id="rId11" Type="http://schemas.openxmlformats.org/officeDocument/2006/relationships/image" Target="../media/image66.jpeg"/><Relationship Id="rId24" Type="http://schemas.openxmlformats.org/officeDocument/2006/relationships/image" Target="../media/image79.jpeg"/><Relationship Id="rId5" Type="http://schemas.openxmlformats.org/officeDocument/2006/relationships/image" Target="../media/image60.jpeg"/><Relationship Id="rId15" Type="http://schemas.openxmlformats.org/officeDocument/2006/relationships/image" Target="../media/image70.jpeg"/><Relationship Id="rId23" Type="http://schemas.openxmlformats.org/officeDocument/2006/relationships/image" Target="../media/image78.jpeg"/><Relationship Id="rId10" Type="http://schemas.openxmlformats.org/officeDocument/2006/relationships/image" Target="../media/image65.jpeg"/><Relationship Id="rId19" Type="http://schemas.openxmlformats.org/officeDocument/2006/relationships/image" Target="../media/image74.jpeg"/><Relationship Id="rId4" Type="http://schemas.openxmlformats.org/officeDocument/2006/relationships/image" Target="../media/image59.jpeg"/><Relationship Id="rId9" Type="http://schemas.openxmlformats.org/officeDocument/2006/relationships/image" Target="../media/image64.jpeg"/><Relationship Id="rId14" Type="http://schemas.openxmlformats.org/officeDocument/2006/relationships/image" Target="../media/image69.jpeg"/><Relationship Id="rId22" Type="http://schemas.openxmlformats.org/officeDocument/2006/relationships/image" Target="../media/image77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13" Type="http://schemas.openxmlformats.org/officeDocument/2006/relationships/image" Target="../media/image68.jpeg"/><Relationship Id="rId18" Type="http://schemas.openxmlformats.org/officeDocument/2006/relationships/image" Target="../media/image73.jpeg"/><Relationship Id="rId3" Type="http://schemas.openxmlformats.org/officeDocument/2006/relationships/image" Target="../media/image58.jpeg"/><Relationship Id="rId21" Type="http://schemas.openxmlformats.org/officeDocument/2006/relationships/image" Target="../media/image76.jpeg"/><Relationship Id="rId7" Type="http://schemas.openxmlformats.org/officeDocument/2006/relationships/image" Target="../media/image62.jpeg"/><Relationship Id="rId12" Type="http://schemas.openxmlformats.org/officeDocument/2006/relationships/image" Target="../media/image67.jpeg"/><Relationship Id="rId17" Type="http://schemas.openxmlformats.org/officeDocument/2006/relationships/image" Target="../media/image72.jpeg"/><Relationship Id="rId25" Type="http://schemas.openxmlformats.org/officeDocument/2006/relationships/image" Target="../media/image80.jpeg"/><Relationship Id="rId2" Type="http://schemas.openxmlformats.org/officeDocument/2006/relationships/image" Target="../media/image57.jpeg"/><Relationship Id="rId16" Type="http://schemas.openxmlformats.org/officeDocument/2006/relationships/image" Target="../media/image71.jpeg"/><Relationship Id="rId20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11" Type="http://schemas.openxmlformats.org/officeDocument/2006/relationships/image" Target="../media/image66.jpeg"/><Relationship Id="rId24" Type="http://schemas.openxmlformats.org/officeDocument/2006/relationships/image" Target="../media/image79.jpeg"/><Relationship Id="rId5" Type="http://schemas.openxmlformats.org/officeDocument/2006/relationships/image" Target="../media/image60.jpeg"/><Relationship Id="rId15" Type="http://schemas.openxmlformats.org/officeDocument/2006/relationships/image" Target="../media/image70.jpeg"/><Relationship Id="rId23" Type="http://schemas.openxmlformats.org/officeDocument/2006/relationships/image" Target="../media/image78.jpeg"/><Relationship Id="rId10" Type="http://schemas.openxmlformats.org/officeDocument/2006/relationships/image" Target="../media/image65.jpeg"/><Relationship Id="rId19" Type="http://schemas.openxmlformats.org/officeDocument/2006/relationships/image" Target="../media/image74.jpeg"/><Relationship Id="rId4" Type="http://schemas.openxmlformats.org/officeDocument/2006/relationships/image" Target="../media/image59.jpeg"/><Relationship Id="rId9" Type="http://schemas.openxmlformats.org/officeDocument/2006/relationships/image" Target="../media/image64.jpeg"/><Relationship Id="rId14" Type="http://schemas.openxmlformats.org/officeDocument/2006/relationships/image" Target="../media/image69.jpeg"/><Relationship Id="rId22" Type="http://schemas.openxmlformats.org/officeDocument/2006/relationships/image" Target="../media/image77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13" Type="http://schemas.openxmlformats.org/officeDocument/2006/relationships/image" Target="../media/image68.jpeg"/><Relationship Id="rId18" Type="http://schemas.openxmlformats.org/officeDocument/2006/relationships/image" Target="../media/image73.jpeg"/><Relationship Id="rId3" Type="http://schemas.openxmlformats.org/officeDocument/2006/relationships/image" Target="../media/image58.jpeg"/><Relationship Id="rId21" Type="http://schemas.openxmlformats.org/officeDocument/2006/relationships/image" Target="../media/image76.jpeg"/><Relationship Id="rId7" Type="http://schemas.openxmlformats.org/officeDocument/2006/relationships/image" Target="../media/image62.jpeg"/><Relationship Id="rId12" Type="http://schemas.openxmlformats.org/officeDocument/2006/relationships/image" Target="../media/image67.jpeg"/><Relationship Id="rId17" Type="http://schemas.openxmlformats.org/officeDocument/2006/relationships/image" Target="../media/image72.jpeg"/><Relationship Id="rId25" Type="http://schemas.openxmlformats.org/officeDocument/2006/relationships/image" Target="../media/image80.jpeg"/><Relationship Id="rId2" Type="http://schemas.openxmlformats.org/officeDocument/2006/relationships/image" Target="../media/image57.jpeg"/><Relationship Id="rId16" Type="http://schemas.openxmlformats.org/officeDocument/2006/relationships/image" Target="../media/image71.jpeg"/><Relationship Id="rId20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11" Type="http://schemas.openxmlformats.org/officeDocument/2006/relationships/image" Target="../media/image66.jpeg"/><Relationship Id="rId24" Type="http://schemas.openxmlformats.org/officeDocument/2006/relationships/image" Target="../media/image79.jpeg"/><Relationship Id="rId5" Type="http://schemas.openxmlformats.org/officeDocument/2006/relationships/image" Target="../media/image60.jpeg"/><Relationship Id="rId15" Type="http://schemas.openxmlformats.org/officeDocument/2006/relationships/image" Target="../media/image70.jpeg"/><Relationship Id="rId23" Type="http://schemas.openxmlformats.org/officeDocument/2006/relationships/image" Target="../media/image78.jpeg"/><Relationship Id="rId10" Type="http://schemas.openxmlformats.org/officeDocument/2006/relationships/image" Target="../media/image65.jpeg"/><Relationship Id="rId19" Type="http://schemas.openxmlformats.org/officeDocument/2006/relationships/image" Target="../media/image74.jpeg"/><Relationship Id="rId4" Type="http://schemas.openxmlformats.org/officeDocument/2006/relationships/image" Target="../media/image59.jpeg"/><Relationship Id="rId9" Type="http://schemas.openxmlformats.org/officeDocument/2006/relationships/image" Target="../media/image64.jpeg"/><Relationship Id="rId14" Type="http://schemas.openxmlformats.org/officeDocument/2006/relationships/image" Target="../media/image69.jpeg"/><Relationship Id="rId22" Type="http://schemas.openxmlformats.org/officeDocument/2006/relationships/image" Target="../media/image77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13" Type="http://schemas.openxmlformats.org/officeDocument/2006/relationships/image" Target="../media/image64.jpeg"/><Relationship Id="rId18" Type="http://schemas.openxmlformats.org/officeDocument/2006/relationships/image" Target="../media/image69.jpeg"/><Relationship Id="rId26" Type="http://schemas.openxmlformats.org/officeDocument/2006/relationships/image" Target="../media/image77.jpeg"/><Relationship Id="rId3" Type="http://schemas.openxmlformats.org/officeDocument/2006/relationships/image" Target="../media/image54.jpeg"/><Relationship Id="rId21" Type="http://schemas.openxmlformats.org/officeDocument/2006/relationships/image" Target="../media/image72.jpeg"/><Relationship Id="rId7" Type="http://schemas.openxmlformats.org/officeDocument/2006/relationships/image" Target="../media/image58.jpeg"/><Relationship Id="rId12" Type="http://schemas.openxmlformats.org/officeDocument/2006/relationships/image" Target="../media/image63.jpeg"/><Relationship Id="rId17" Type="http://schemas.openxmlformats.org/officeDocument/2006/relationships/image" Target="../media/image68.jpeg"/><Relationship Id="rId25" Type="http://schemas.openxmlformats.org/officeDocument/2006/relationships/image" Target="../media/image76.jpeg"/><Relationship Id="rId2" Type="http://schemas.openxmlformats.org/officeDocument/2006/relationships/image" Target="../media/image53.jpeg"/><Relationship Id="rId16" Type="http://schemas.openxmlformats.org/officeDocument/2006/relationships/image" Target="../media/image67.jpeg"/><Relationship Id="rId20" Type="http://schemas.openxmlformats.org/officeDocument/2006/relationships/image" Target="../media/image71.jpeg"/><Relationship Id="rId29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11" Type="http://schemas.openxmlformats.org/officeDocument/2006/relationships/image" Target="../media/image62.jpeg"/><Relationship Id="rId24" Type="http://schemas.openxmlformats.org/officeDocument/2006/relationships/image" Target="../media/image75.jpeg"/><Relationship Id="rId5" Type="http://schemas.openxmlformats.org/officeDocument/2006/relationships/image" Target="../media/image56.jpeg"/><Relationship Id="rId15" Type="http://schemas.openxmlformats.org/officeDocument/2006/relationships/image" Target="../media/image66.jpeg"/><Relationship Id="rId23" Type="http://schemas.openxmlformats.org/officeDocument/2006/relationships/image" Target="../media/image74.jpeg"/><Relationship Id="rId28" Type="http://schemas.openxmlformats.org/officeDocument/2006/relationships/image" Target="../media/image79.jpeg"/><Relationship Id="rId10" Type="http://schemas.openxmlformats.org/officeDocument/2006/relationships/image" Target="../media/image61.jpeg"/><Relationship Id="rId19" Type="http://schemas.openxmlformats.org/officeDocument/2006/relationships/image" Target="../media/image70.jpeg"/><Relationship Id="rId4" Type="http://schemas.openxmlformats.org/officeDocument/2006/relationships/image" Target="../media/image55.jpeg"/><Relationship Id="rId9" Type="http://schemas.openxmlformats.org/officeDocument/2006/relationships/image" Target="../media/image60.jpeg"/><Relationship Id="rId14" Type="http://schemas.openxmlformats.org/officeDocument/2006/relationships/image" Target="../media/image65.jpeg"/><Relationship Id="rId22" Type="http://schemas.openxmlformats.org/officeDocument/2006/relationships/image" Target="../media/image73.jpeg"/><Relationship Id="rId27" Type="http://schemas.openxmlformats.org/officeDocument/2006/relationships/image" Target="../media/image7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Image Stitching II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140187"/>
            <a:ext cx="6857464" cy="2652175"/>
          </a:xfrm>
        </p:spPr>
        <p:txBody>
          <a:bodyPr>
            <a:normAutofit/>
          </a:bodyPr>
          <a:lstStyle/>
          <a:p>
            <a:r>
              <a:rPr lang="en-US" sz="4400" dirty="0" smtClean="0"/>
              <a:t>Linda Shapiro</a:t>
            </a:r>
          </a:p>
          <a:p>
            <a:r>
              <a:rPr lang="en-US" sz="4400" dirty="0" smtClean="0"/>
              <a:t>ECE/CSE 576	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87000" y="5508720"/>
              <a:ext cx="40680" cy="169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0880" y="5503680"/>
                <a:ext cx="51840" cy="2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501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53549"/>
            <a:ext cx="8229600" cy="1143000"/>
          </a:xfrm>
          <a:ln/>
        </p:spPr>
        <p:txBody>
          <a:bodyPr rIns="132080"/>
          <a:lstStyle/>
          <a:p>
            <a:r>
              <a:rPr lang="en-US" dirty="0"/>
              <a:t>Good window size</a:t>
            </a:r>
          </a:p>
        </p:txBody>
      </p:sp>
      <p:pic>
        <p:nvPicPr>
          <p:cNvPr id="43011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143000"/>
            <a:ext cx="32258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3023" name="Group 15"/>
          <p:cNvGrpSpPr>
            <a:grpSpLocks/>
          </p:cNvGrpSpPr>
          <p:nvPr/>
        </p:nvGrpSpPr>
        <p:grpSpPr bwMode="auto">
          <a:xfrm>
            <a:off x="3886200" y="4419600"/>
            <a:ext cx="658813" cy="1117600"/>
            <a:chOff x="0" y="0"/>
            <a:chExt cx="415" cy="704"/>
          </a:xfrm>
        </p:grpSpPr>
        <p:sp>
          <p:nvSpPr>
            <p:cNvPr id="43012" name="Line 4"/>
            <p:cNvSpPr>
              <a:spLocks noChangeShapeType="1"/>
            </p:cNvSpPr>
            <p:nvPr/>
          </p:nvSpPr>
          <p:spPr bwMode="auto">
            <a:xfrm rot="10800000" flipH="1">
              <a:off x="192" y="39"/>
              <a:ext cx="1" cy="624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43016" name="Group 8"/>
            <p:cNvGrpSpPr>
              <a:grpSpLocks/>
            </p:cNvGrpSpPr>
            <p:nvPr/>
          </p:nvGrpSpPr>
          <p:grpSpPr bwMode="auto">
            <a:xfrm>
              <a:off x="288" y="135"/>
              <a:ext cx="127" cy="529"/>
              <a:chOff x="0" y="0"/>
              <a:chExt cx="127" cy="529"/>
            </a:xfrm>
          </p:grpSpPr>
          <p:sp>
            <p:nvSpPr>
              <p:cNvPr id="43013" name="Line 5"/>
              <p:cNvSpPr>
                <a:spLocks noChangeShapeType="1"/>
              </p:cNvSpPr>
              <p:nvPr/>
            </p:nvSpPr>
            <p:spPr bwMode="auto">
              <a:xfrm rot="10800000" flipH="1">
                <a:off x="0" y="0"/>
                <a:ext cx="127" cy="480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3014" name="Line 6"/>
              <p:cNvSpPr>
                <a:spLocks noChangeShapeType="1"/>
              </p:cNvSpPr>
              <p:nvPr/>
            </p:nvSpPr>
            <p:spPr bwMode="auto">
              <a:xfrm rot="10800000">
                <a:off x="0" y="0"/>
                <a:ext cx="127" cy="480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3015" name="Line 7"/>
              <p:cNvSpPr>
                <a:spLocks noChangeShapeType="1"/>
              </p:cNvSpPr>
              <p:nvPr/>
            </p:nvSpPr>
            <p:spPr bwMode="auto">
              <a:xfrm>
                <a:off x="0" y="528"/>
                <a:ext cx="127" cy="1"/>
              </a:xfrm>
              <a:prstGeom prst="line">
                <a:avLst/>
              </a:pr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43019" name="Group 11"/>
            <p:cNvGrpSpPr>
              <a:grpSpLocks/>
            </p:cNvGrpSpPr>
            <p:nvPr/>
          </p:nvGrpSpPr>
          <p:grpSpPr bwMode="auto">
            <a:xfrm>
              <a:off x="4" y="480"/>
              <a:ext cx="236" cy="224"/>
              <a:chOff x="0" y="0"/>
              <a:chExt cx="236" cy="224"/>
            </a:xfrm>
          </p:grpSpPr>
          <p:sp>
            <p:nvSpPr>
              <p:cNvPr id="43017" name="Line 9"/>
              <p:cNvSpPr>
                <a:spLocks noChangeShapeType="1"/>
              </p:cNvSpPr>
              <p:nvPr/>
            </p:nvSpPr>
            <p:spPr bwMode="auto">
              <a:xfrm>
                <a:off x="140" y="135"/>
                <a:ext cx="96" cy="1"/>
              </a:xfrm>
              <a:prstGeom prst="line">
                <a:avLst/>
              </a:pr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3018" name="Rectangle 10"/>
              <p:cNvSpPr>
                <a:spLocks/>
              </p:cNvSpPr>
              <p:nvPr/>
            </p:nvSpPr>
            <p:spPr bwMode="auto">
              <a:xfrm>
                <a:off x="0" y="0"/>
                <a:ext cx="169" cy="2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40639" bIns="0">
                <a:spAutoFit/>
              </a:bodyPr>
              <a:lstStyle/>
              <a:p>
                <a:pPr marL="39688"/>
                <a:r>
                  <a:rPr lang="en-US" sz="1800">
                    <a:solidFill>
                      <a:schemeClr val="tx1"/>
                    </a:solidFill>
                    <a:ea typeface="ＭＳ Ｐゴシック" charset="0"/>
                    <a:cs typeface="Times New Roman" charset="0"/>
                  </a:rPr>
                  <a:t>0</a:t>
                </a:r>
              </a:p>
            </p:txBody>
          </p:sp>
        </p:grpSp>
        <p:grpSp>
          <p:nvGrpSpPr>
            <p:cNvPr id="43022" name="Group 14"/>
            <p:cNvGrpSpPr>
              <a:grpSpLocks/>
            </p:cNvGrpSpPr>
            <p:nvPr/>
          </p:nvGrpSpPr>
          <p:grpSpPr bwMode="auto">
            <a:xfrm>
              <a:off x="0" y="0"/>
              <a:ext cx="236" cy="224"/>
              <a:chOff x="0" y="0"/>
              <a:chExt cx="236" cy="224"/>
            </a:xfrm>
          </p:grpSpPr>
          <p:sp>
            <p:nvSpPr>
              <p:cNvPr id="43020" name="Line 12"/>
              <p:cNvSpPr>
                <a:spLocks noChangeShapeType="1"/>
              </p:cNvSpPr>
              <p:nvPr/>
            </p:nvSpPr>
            <p:spPr bwMode="auto">
              <a:xfrm>
                <a:off x="140" y="135"/>
                <a:ext cx="96" cy="1"/>
              </a:xfrm>
              <a:prstGeom prst="line">
                <a:avLst/>
              </a:pr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3021" name="Rectangle 13"/>
              <p:cNvSpPr>
                <a:spLocks/>
              </p:cNvSpPr>
              <p:nvPr/>
            </p:nvSpPr>
            <p:spPr bwMode="auto">
              <a:xfrm>
                <a:off x="0" y="0"/>
                <a:ext cx="169" cy="2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40639" bIns="0">
                <a:spAutoFit/>
              </a:bodyPr>
              <a:lstStyle/>
              <a:p>
                <a:pPr marL="39688"/>
                <a:r>
                  <a:rPr lang="en-US" sz="1800">
                    <a:solidFill>
                      <a:schemeClr val="tx1"/>
                    </a:solidFill>
                    <a:ea typeface="ＭＳ Ｐゴシック" charset="0"/>
                    <a:cs typeface="Times New Roman" charset="0"/>
                  </a:rPr>
                  <a:t>1</a:t>
                </a:r>
              </a:p>
            </p:txBody>
          </p:sp>
        </p:grpSp>
      </p:grpSp>
      <p:sp>
        <p:nvSpPr>
          <p:cNvPr id="43024" name="Rectangle 16"/>
          <p:cNvSpPr>
            <a:spLocks/>
          </p:cNvSpPr>
          <p:nvPr/>
        </p:nvSpPr>
        <p:spPr bwMode="auto">
          <a:xfrm>
            <a:off x="685800" y="5638800"/>
            <a:ext cx="80137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382588" indent="-342900">
              <a:spcBef>
                <a:spcPts val="450"/>
              </a:spcBef>
            </a:pPr>
            <a:r>
              <a:rPr lang="ja-JP" altLang="en-US" sz="2000" dirty="0">
                <a:solidFill>
                  <a:schemeClr val="tx1"/>
                </a:solidFill>
                <a:latin typeface="Arial"/>
                <a:ea typeface="ＭＳ Ｐゴシック" charset="0"/>
                <a:cs typeface="Arial" charset="0"/>
                <a:sym typeface="Arial" charset="0"/>
              </a:rPr>
              <a:t>“</a:t>
            </a:r>
            <a:r>
              <a:rPr lang="en-US" sz="20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Optimal</a:t>
            </a:r>
            <a:r>
              <a:rPr lang="ja-JP" altLang="en-US" sz="2000" dirty="0">
                <a:solidFill>
                  <a:schemeClr val="tx1"/>
                </a:solidFill>
                <a:latin typeface="Arial"/>
                <a:ea typeface="ＭＳ Ｐゴシック" charset="0"/>
                <a:cs typeface="Arial" charset="0"/>
                <a:sym typeface="Arial" charset="0"/>
              </a:rPr>
              <a:t>”</a:t>
            </a:r>
            <a:r>
              <a:rPr lang="en-US" sz="20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 window:  smooth but not ghosted</a:t>
            </a:r>
          </a:p>
          <a:p>
            <a:pPr marL="382588" indent="-342900">
              <a:spcBef>
                <a:spcPts val="413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sz="1800" dirty="0" err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Doesn</a:t>
            </a:r>
            <a:r>
              <a:rPr lang="ja-JP" altLang="en-US" sz="1800" dirty="0">
                <a:solidFill>
                  <a:schemeClr val="tx1"/>
                </a:solidFill>
                <a:latin typeface="Arial"/>
                <a:ea typeface="ＭＳ Ｐゴシック" charset="0"/>
                <a:cs typeface="Arial" charset="0"/>
                <a:sym typeface="Arial" charset="0"/>
              </a:rPr>
              <a:t>’</a:t>
            </a:r>
            <a:r>
              <a:rPr lang="en-US" sz="18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t always work...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418217" y="5014913"/>
            <a:ext cx="22059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can we do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instead?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44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5011"/>
            <a:ext cx="8229600" cy="1143000"/>
          </a:xfrm>
          <a:ln/>
        </p:spPr>
        <p:txBody>
          <a:bodyPr rIns="132080"/>
          <a:lstStyle/>
          <a:p>
            <a:r>
              <a:rPr lang="en-US" dirty="0"/>
              <a:t>Pyramid blending</a:t>
            </a:r>
          </a:p>
        </p:txBody>
      </p:sp>
      <p:pic>
        <p:nvPicPr>
          <p:cNvPr id="44035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32" y="1066800"/>
            <a:ext cx="3490913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6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1121886"/>
            <a:ext cx="3429000" cy="248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7" name="Picture 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657600"/>
            <a:ext cx="876300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8" name="Rectangle 6"/>
          <p:cNvSpPr>
            <a:spLocks/>
          </p:cNvSpPr>
          <p:nvPr/>
        </p:nvSpPr>
        <p:spPr bwMode="auto">
          <a:xfrm>
            <a:off x="685800" y="6019800"/>
            <a:ext cx="8013700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382588" indent="-342900">
              <a:spcBef>
                <a:spcPts val="450"/>
              </a:spcBef>
            </a:pPr>
            <a:r>
              <a:rPr lang="en-US" sz="20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Create a Laplacian pyramid, blend each level</a:t>
            </a:r>
          </a:p>
          <a:p>
            <a:pPr marL="382588" indent="-342900">
              <a:spcBef>
                <a:spcPts val="275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Burt, P. J. and Adelson, E. H</a:t>
            </a:r>
            <a:r>
              <a:rPr lang="en-US" sz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., A Multiresolution Spline with Application to Image Mosaics, </a:t>
            </a:r>
            <a:r>
              <a:rPr lang="en-US" sz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ACM Transactions on Graphics, 42(4), October 1983, 217-236. </a:t>
            </a:r>
            <a:r>
              <a:rPr lang="en-US" sz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 </a:t>
            </a:r>
            <a:r>
              <a:rPr lang="en-US" sz="1200" dirty="0" smtClean="0">
                <a:latin typeface="Arial" charset="0"/>
                <a:ea typeface="ＭＳ Ｐゴシック" charset="0"/>
                <a:cs typeface="Arial" charset="0"/>
                <a:sym typeface="Arial" charset="0"/>
              </a:rPr>
              <a:t>http</a:t>
            </a:r>
            <a:r>
              <a:rPr lang="en-US" sz="1200" dirty="0">
                <a:latin typeface="Arial" charset="0"/>
                <a:ea typeface="ＭＳ Ｐゴシック" charset="0"/>
                <a:cs typeface="Arial" charset="0"/>
                <a:sym typeface="Arial" charset="0"/>
              </a:rPr>
              <a:t>://persci.mit.edu/pub_pdfs/spline83.pdf</a:t>
            </a:r>
            <a:endParaRPr lang="en-US" sz="1200" dirty="0">
              <a:solidFill>
                <a:schemeClr val="tx1"/>
              </a:solidFill>
              <a:latin typeface="Arial" charset="0"/>
              <a:ea typeface="ＭＳ Ｐゴシック" charset="0"/>
              <a:cs typeface="Arial" charset="0"/>
              <a:sym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6423" y="2055223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055429" y="2181026"/>
            <a:ext cx="836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02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Forming a Gaussian Pyramid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Start with the original image G</a:t>
            </a:r>
            <a:r>
              <a:rPr lang="en-US" baseline="-25000" dirty="0" smtClean="0"/>
              <a:t>0</a:t>
            </a:r>
          </a:p>
          <a:p>
            <a:r>
              <a:rPr lang="en-US" dirty="0" smtClean="0"/>
              <a:t>Perform a local Gaussian weighted averaging function in a neighborhood about each pixel, sampling so that the result is a reduced image of half the size in each dimension.</a:t>
            </a:r>
          </a:p>
          <a:p>
            <a:r>
              <a:rPr lang="en-US" dirty="0" smtClean="0"/>
              <a:t>Do this all the way up the pyramid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>
                <a:solidFill>
                  <a:srgbClr val="FF0000"/>
                </a:solidFill>
              </a:rPr>
              <a:t>G</a:t>
            </a:r>
            <a:r>
              <a:rPr lang="en-US" baseline="-25000" dirty="0" err="1" smtClean="0">
                <a:solidFill>
                  <a:srgbClr val="FF0000"/>
                </a:solidFill>
              </a:rPr>
              <a:t>l</a:t>
            </a:r>
            <a:r>
              <a:rPr lang="en-US" dirty="0" smtClean="0">
                <a:solidFill>
                  <a:srgbClr val="FF0000"/>
                </a:solidFill>
              </a:rPr>
              <a:t> = REDUCE(G</a:t>
            </a:r>
            <a:r>
              <a:rPr lang="en-US" baseline="-25000" dirty="0" smtClean="0">
                <a:solidFill>
                  <a:srgbClr val="FF0000"/>
                </a:solidFill>
              </a:rPr>
              <a:t>l-1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dirty="0" smtClean="0"/>
              <a:t>Each level l node will represent a weighted average of a subarray of level l.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876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the Laplacians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We want to subtract each level of the pyramid from the next lower one.</a:t>
            </a:r>
          </a:p>
          <a:p>
            <a:r>
              <a:rPr lang="en-US" dirty="0" smtClean="0"/>
              <a:t>But they are different sizes!</a:t>
            </a:r>
          </a:p>
          <a:p>
            <a:r>
              <a:rPr lang="en-US" dirty="0" smtClean="0"/>
              <a:t>In order to do the subtraction, we perform an interpolation process.</a:t>
            </a:r>
          </a:p>
          <a:p>
            <a:r>
              <a:rPr lang="en-US" dirty="0" smtClean="0"/>
              <a:t>We interpolate new samples between those of a given image to make it big enough to subtract.</a:t>
            </a:r>
          </a:p>
          <a:p>
            <a:r>
              <a:rPr lang="en-US" dirty="0" smtClean="0"/>
              <a:t>The operation is called EXPAND.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53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13" name="Line 3"/>
          <p:cNvSpPr>
            <a:spLocks noChangeShapeType="1"/>
          </p:cNvSpPr>
          <p:nvPr/>
        </p:nvSpPr>
        <p:spPr bwMode="auto">
          <a:xfrm>
            <a:off x="1676400" y="2133602"/>
            <a:ext cx="251460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11" name="Line 6"/>
          <p:cNvSpPr>
            <a:spLocks noChangeShapeType="1"/>
          </p:cNvSpPr>
          <p:nvPr/>
        </p:nvSpPr>
        <p:spPr bwMode="auto">
          <a:xfrm>
            <a:off x="2119313" y="3297238"/>
            <a:ext cx="1309687" cy="10461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09" name="Line 9"/>
          <p:cNvSpPr>
            <a:spLocks noChangeShapeType="1"/>
          </p:cNvSpPr>
          <p:nvPr/>
        </p:nvSpPr>
        <p:spPr bwMode="auto">
          <a:xfrm>
            <a:off x="1752600" y="2438400"/>
            <a:ext cx="220980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83" name="Line 11"/>
          <p:cNvSpPr>
            <a:spLocks noChangeShapeType="1"/>
          </p:cNvSpPr>
          <p:nvPr/>
        </p:nvSpPr>
        <p:spPr bwMode="auto">
          <a:xfrm>
            <a:off x="1714500" y="2058988"/>
            <a:ext cx="48974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84" name="Rectangle 12"/>
          <p:cNvSpPr>
            <a:spLocks noChangeArrowheads="1"/>
          </p:cNvSpPr>
          <p:nvPr/>
        </p:nvSpPr>
        <p:spPr bwMode="auto">
          <a:xfrm>
            <a:off x="457200" y="1252538"/>
            <a:ext cx="2514600" cy="4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pPr algn="ctr"/>
            <a:r>
              <a:rPr lang="en-US" sz="2200">
                <a:solidFill>
                  <a:srgbClr val="FF0000"/>
                </a:solidFill>
                <a:latin typeface="Arial" charset="0"/>
              </a:rPr>
              <a:t>Gaussian Pyramid</a:t>
            </a:r>
          </a:p>
        </p:txBody>
      </p:sp>
      <p:sp>
        <p:nvSpPr>
          <p:cNvPr id="83985" name="Rectangle 13"/>
          <p:cNvSpPr>
            <a:spLocks noChangeArrowheads="1"/>
          </p:cNvSpPr>
          <p:nvPr/>
        </p:nvSpPr>
        <p:spPr bwMode="auto">
          <a:xfrm>
            <a:off x="6451600" y="1244600"/>
            <a:ext cx="2481263" cy="42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sz="2200">
                <a:solidFill>
                  <a:srgbClr val="FF0000"/>
                </a:solidFill>
                <a:latin typeface="Arial" charset="0"/>
              </a:rPr>
              <a:t>Laplacian Pyramid</a:t>
            </a:r>
          </a:p>
        </p:txBody>
      </p:sp>
      <p:sp>
        <p:nvSpPr>
          <p:cNvPr id="83986" name="Rectangle 14"/>
          <p:cNvSpPr>
            <a:spLocks noChangeArrowheads="1"/>
          </p:cNvSpPr>
          <p:nvPr/>
        </p:nvSpPr>
        <p:spPr bwMode="auto">
          <a:xfrm>
            <a:off x="1905000" y="0"/>
            <a:ext cx="5257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pPr algn="ctr"/>
            <a:r>
              <a:rPr lang="en-US" sz="3600"/>
              <a:t>The Laplacian Pyramid</a:t>
            </a:r>
          </a:p>
        </p:txBody>
      </p:sp>
      <p:pic>
        <p:nvPicPr>
          <p:cNvPr id="83987" name="Picture 15" descr="LENA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327525"/>
            <a:ext cx="2438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88" name="Picture 16" descr="junk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343400"/>
            <a:ext cx="2438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89" name="Picture 17" descr="junk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63" y="3074988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90" name="Picture 18" descr="junk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100" y="3081338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91" name="Picture 19" descr="junk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088" y="2389188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92" name="Picture 20" descr="junk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938" y="23876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93" name="Picture 21" descr="junk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20145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3970" name="Object 22"/>
          <p:cNvGraphicFramePr>
            <a:graphicFrameLocks noChangeAspect="1"/>
          </p:cNvGraphicFramePr>
          <p:nvPr/>
        </p:nvGraphicFramePr>
        <p:xfrm>
          <a:off x="30163" y="4267200"/>
          <a:ext cx="427037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" name="Equation" r:id="rId11" imgW="279279" imgH="291973" progId="Equation.3">
                  <p:embed/>
                </p:oleObj>
              </mc:Choice>
              <mc:Fallback>
                <p:oleObj name="Equation" r:id="rId11" imgW="279279" imgH="29197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63" y="4267200"/>
                        <a:ext cx="427037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971" name="Object 23"/>
          <p:cNvGraphicFramePr>
            <a:graphicFrameLocks noChangeAspect="1"/>
          </p:cNvGraphicFramePr>
          <p:nvPr/>
        </p:nvGraphicFramePr>
        <p:xfrm>
          <a:off x="457200" y="2971800"/>
          <a:ext cx="385763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5" name="Equation" r:id="rId13" imgW="253890" imgH="291973" progId="Equation.3">
                  <p:embed/>
                </p:oleObj>
              </mc:Choice>
              <mc:Fallback>
                <p:oleObj name="Equation" r:id="rId13" imgW="253890" imgH="29197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971800"/>
                        <a:ext cx="385763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972" name="Object 24"/>
          <p:cNvGraphicFramePr>
            <a:graphicFrameLocks noChangeAspect="1"/>
          </p:cNvGraphicFramePr>
          <p:nvPr/>
        </p:nvGraphicFramePr>
        <p:xfrm>
          <a:off x="685800" y="2298700"/>
          <a:ext cx="42703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6" name="Equation" r:id="rId15" imgW="279279" imgH="291973" progId="Equation.3">
                  <p:embed/>
                </p:oleObj>
              </mc:Choice>
              <mc:Fallback>
                <p:oleObj name="Equation" r:id="rId15" imgW="279279" imgH="29197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2298700"/>
                        <a:ext cx="427038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973" name="Object 25"/>
          <p:cNvGraphicFramePr>
            <a:graphicFrameLocks noChangeAspect="1"/>
          </p:cNvGraphicFramePr>
          <p:nvPr/>
        </p:nvGraphicFramePr>
        <p:xfrm>
          <a:off x="890588" y="1828800"/>
          <a:ext cx="42545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7" name="Equation" r:id="rId17" imgW="279279" imgH="291973" progId="Equation.3">
                  <p:embed/>
                </p:oleObj>
              </mc:Choice>
              <mc:Fallback>
                <p:oleObj name="Equation" r:id="rId17" imgW="279279" imgH="29197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0588" y="1828800"/>
                        <a:ext cx="42545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3994" name="Group 26"/>
          <p:cNvGrpSpPr>
            <a:grpSpLocks/>
          </p:cNvGrpSpPr>
          <p:nvPr/>
        </p:nvGrpSpPr>
        <p:grpSpPr bwMode="auto">
          <a:xfrm>
            <a:off x="2925763" y="4267200"/>
            <a:ext cx="6218237" cy="2514600"/>
            <a:chOff x="1843" y="2640"/>
            <a:chExt cx="3917" cy="1584"/>
          </a:xfrm>
        </p:grpSpPr>
        <p:grpSp>
          <p:nvGrpSpPr>
            <p:cNvPr id="84005" name="Group 27"/>
            <p:cNvGrpSpPr>
              <a:grpSpLocks/>
            </p:cNvGrpSpPr>
            <p:nvPr/>
          </p:nvGrpSpPr>
          <p:grpSpPr bwMode="auto">
            <a:xfrm>
              <a:off x="1843" y="2688"/>
              <a:ext cx="3677" cy="1536"/>
              <a:chOff x="1843" y="2688"/>
              <a:chExt cx="3677" cy="1536"/>
            </a:xfrm>
          </p:grpSpPr>
          <p:sp>
            <p:nvSpPr>
              <p:cNvPr id="84006" name="Rectangle 28"/>
              <p:cNvSpPr>
                <a:spLocks noChangeArrowheads="1"/>
              </p:cNvSpPr>
              <p:nvPr/>
            </p:nvSpPr>
            <p:spPr bwMode="auto">
              <a:xfrm>
                <a:off x="1843" y="3192"/>
                <a:ext cx="221" cy="4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r>
                  <a:rPr lang="en-US" sz="4000">
                    <a:solidFill>
                      <a:srgbClr val="FF0000"/>
                    </a:solidFill>
                    <a:latin typeface="Arial" charset="0"/>
                  </a:rPr>
                  <a:t>-</a:t>
                </a:r>
              </a:p>
            </p:txBody>
          </p:sp>
          <p:sp>
            <p:nvSpPr>
              <p:cNvPr id="84007" name="Rectangle 29"/>
              <p:cNvSpPr>
                <a:spLocks noChangeArrowheads="1"/>
              </p:cNvSpPr>
              <p:nvPr/>
            </p:nvSpPr>
            <p:spPr bwMode="auto">
              <a:xfrm>
                <a:off x="3698" y="3208"/>
                <a:ext cx="301" cy="4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r>
                  <a:rPr lang="en-US" sz="4000">
                    <a:solidFill>
                      <a:srgbClr val="FF0000"/>
                    </a:solidFill>
                    <a:latin typeface="Arial" charset="0"/>
                  </a:rPr>
                  <a:t>=</a:t>
                </a:r>
              </a:p>
            </p:txBody>
          </p:sp>
          <p:pic>
            <p:nvPicPr>
              <p:cNvPr id="84008" name="Picture 30" descr="junk"/>
              <p:cNvPicPr>
                <a:picLocks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84" y="2688"/>
                <a:ext cx="1536" cy="15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aphicFrame>
          <p:nvGraphicFramePr>
            <p:cNvPr id="83979" name="Object 31"/>
            <p:cNvGraphicFramePr>
              <a:graphicFrameLocks noChangeAspect="1"/>
            </p:cNvGraphicFramePr>
            <p:nvPr/>
          </p:nvGraphicFramePr>
          <p:xfrm>
            <a:off x="5529" y="2640"/>
            <a:ext cx="231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8" name="Equation" r:id="rId20" imgW="241195" imgH="291973" progId="Equation.3">
                    <p:embed/>
                  </p:oleObj>
                </mc:Choice>
                <mc:Fallback>
                  <p:oleObj name="Equation" r:id="rId20" imgW="241195" imgH="29197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29" y="2640"/>
                          <a:ext cx="231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3995" name="Group 32"/>
          <p:cNvGrpSpPr>
            <a:grpSpLocks/>
          </p:cNvGrpSpPr>
          <p:nvPr/>
        </p:nvGrpSpPr>
        <p:grpSpPr bwMode="auto">
          <a:xfrm>
            <a:off x="2903538" y="3060700"/>
            <a:ext cx="5707062" cy="1244600"/>
            <a:chOff x="1829" y="1880"/>
            <a:chExt cx="3595" cy="784"/>
          </a:xfrm>
        </p:grpSpPr>
        <p:sp>
          <p:nvSpPr>
            <p:cNvPr id="84002" name="Rectangle 33"/>
            <p:cNvSpPr>
              <a:spLocks noChangeArrowheads="1"/>
            </p:cNvSpPr>
            <p:nvPr/>
          </p:nvSpPr>
          <p:spPr bwMode="auto">
            <a:xfrm>
              <a:off x="1829" y="1979"/>
              <a:ext cx="221" cy="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4000">
                  <a:solidFill>
                    <a:srgbClr val="FF0000"/>
                  </a:solidFill>
                  <a:latin typeface="Arial" charset="0"/>
                </a:rPr>
                <a:t>-</a:t>
              </a:r>
            </a:p>
          </p:txBody>
        </p:sp>
        <p:sp>
          <p:nvSpPr>
            <p:cNvPr id="84003" name="Rectangle 34"/>
            <p:cNvSpPr>
              <a:spLocks noChangeArrowheads="1"/>
            </p:cNvSpPr>
            <p:nvPr/>
          </p:nvSpPr>
          <p:spPr bwMode="auto">
            <a:xfrm>
              <a:off x="3684" y="2008"/>
              <a:ext cx="301" cy="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4000">
                  <a:solidFill>
                    <a:srgbClr val="FF0000"/>
                  </a:solidFill>
                  <a:latin typeface="Arial" charset="0"/>
                </a:rPr>
                <a:t>=</a:t>
              </a:r>
            </a:p>
          </p:txBody>
        </p:sp>
        <p:pic>
          <p:nvPicPr>
            <p:cNvPr id="84004" name="Picture 35" descr="junk"/>
            <p:cNvPicPr>
              <a:picLocks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2" y="1896"/>
              <a:ext cx="768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83978" name="Object 36"/>
            <p:cNvGraphicFramePr>
              <a:graphicFrameLocks noChangeAspect="1"/>
            </p:cNvGraphicFramePr>
            <p:nvPr/>
          </p:nvGraphicFramePr>
          <p:xfrm>
            <a:off x="5217" y="1880"/>
            <a:ext cx="207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9" name="Equation" r:id="rId23" imgW="215713" imgH="291847" progId="Equation.3">
                    <p:embed/>
                  </p:oleObj>
                </mc:Choice>
                <mc:Fallback>
                  <p:oleObj name="Equation" r:id="rId23" imgW="215713" imgH="29184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17" y="1880"/>
                          <a:ext cx="207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3996" name="Group 37"/>
          <p:cNvGrpSpPr>
            <a:grpSpLocks/>
          </p:cNvGrpSpPr>
          <p:nvPr/>
        </p:nvGrpSpPr>
        <p:grpSpPr bwMode="auto">
          <a:xfrm>
            <a:off x="2903538" y="2265363"/>
            <a:ext cx="5321300" cy="755650"/>
            <a:chOff x="1829" y="1379"/>
            <a:chExt cx="3352" cy="476"/>
          </a:xfrm>
        </p:grpSpPr>
        <p:sp>
          <p:nvSpPr>
            <p:cNvPr id="83999" name="Rectangle 38"/>
            <p:cNvSpPr>
              <a:spLocks noChangeArrowheads="1"/>
            </p:cNvSpPr>
            <p:nvPr/>
          </p:nvSpPr>
          <p:spPr bwMode="auto">
            <a:xfrm>
              <a:off x="1829" y="1379"/>
              <a:ext cx="221" cy="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  <a:latin typeface="Arial" charset="0"/>
                </a:rPr>
                <a:t>-</a:t>
              </a:r>
            </a:p>
          </p:txBody>
        </p:sp>
        <p:sp>
          <p:nvSpPr>
            <p:cNvPr id="84000" name="Rectangle 39"/>
            <p:cNvSpPr>
              <a:spLocks noChangeArrowheads="1"/>
            </p:cNvSpPr>
            <p:nvPr/>
          </p:nvSpPr>
          <p:spPr bwMode="auto">
            <a:xfrm>
              <a:off x="3655" y="1415"/>
              <a:ext cx="301" cy="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4000">
                  <a:solidFill>
                    <a:srgbClr val="FF0000"/>
                  </a:solidFill>
                  <a:latin typeface="Arial" charset="0"/>
                </a:rPr>
                <a:t>=</a:t>
              </a:r>
            </a:p>
          </p:txBody>
        </p:sp>
        <p:pic>
          <p:nvPicPr>
            <p:cNvPr id="84001" name="Picture 40" descr="junk"/>
            <p:cNvPicPr>
              <a:picLocks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5" y="1457"/>
              <a:ext cx="384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83977" name="Object 41"/>
            <p:cNvGraphicFramePr>
              <a:graphicFrameLocks noChangeAspect="1"/>
            </p:cNvGraphicFramePr>
            <p:nvPr/>
          </p:nvGraphicFramePr>
          <p:xfrm>
            <a:off x="4938" y="1448"/>
            <a:ext cx="243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10" name="Equation" r:id="rId26" imgW="253890" imgH="291973" progId="Equation.3">
                    <p:embed/>
                  </p:oleObj>
                </mc:Choice>
                <mc:Fallback>
                  <p:oleObj name="Equation" r:id="rId26" imgW="253890" imgH="29197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38" y="1448"/>
                          <a:ext cx="243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3997" name="Group 42"/>
          <p:cNvGrpSpPr>
            <a:grpSpLocks/>
          </p:cNvGrpSpPr>
          <p:nvPr/>
        </p:nvGrpSpPr>
        <p:grpSpPr bwMode="auto">
          <a:xfrm>
            <a:off x="7265988" y="1828800"/>
            <a:ext cx="1430337" cy="468313"/>
            <a:chOff x="4577" y="1104"/>
            <a:chExt cx="901" cy="295"/>
          </a:xfrm>
        </p:grpSpPr>
        <p:pic>
          <p:nvPicPr>
            <p:cNvPr id="83998" name="Picture 43" descr="junk"/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7" y="1207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83976" name="Object 44"/>
            <p:cNvGraphicFramePr>
              <a:graphicFrameLocks noChangeAspect="1"/>
            </p:cNvGraphicFramePr>
            <p:nvPr/>
          </p:nvGraphicFramePr>
          <p:xfrm>
            <a:off x="4785" y="1104"/>
            <a:ext cx="693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11" name="Equation" r:id="rId28" imgW="723586" imgH="291973" progId="Equation.3">
                    <p:embed/>
                  </p:oleObj>
                </mc:Choice>
                <mc:Fallback>
                  <p:oleObj name="Equation" r:id="rId28" imgW="723586" imgH="29197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85" y="1104"/>
                          <a:ext cx="693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83974" name="Object 45"/>
          <p:cNvGraphicFramePr>
            <a:graphicFrameLocks noChangeAspect="1"/>
          </p:cNvGraphicFramePr>
          <p:nvPr/>
        </p:nvGraphicFramePr>
        <p:xfrm>
          <a:off x="3095625" y="762000"/>
          <a:ext cx="313372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2" name="Equation" r:id="rId30" imgW="39494516" imgH="5600664" progId="Equation.3">
                  <p:embed/>
                </p:oleObj>
              </mc:Choice>
              <mc:Fallback>
                <p:oleObj name="Equation" r:id="rId30" imgW="39494516" imgH="560066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5625" y="762000"/>
                        <a:ext cx="3133725" cy="4445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12067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 blend </a:t>
            </a:r>
            <a:r>
              <a:rPr lang="en-US" smtClean="0"/>
              <a:t>two images,</a:t>
            </a:r>
            <a:br>
              <a:rPr lang="en-US" smtClean="0"/>
            </a:br>
            <a:r>
              <a:rPr lang="en-US" smtClean="0"/>
              <a:t>We’ll </a:t>
            </a:r>
            <a:r>
              <a:rPr lang="en-US" dirty="0" smtClean="0"/>
              <a:t>combine two Laplacian pyramids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6023" y="1537007"/>
            <a:ext cx="8082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Laplacian Pyramid LA            Laplacian Pyramid LS         Laplacian Pyramid LB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                                                to be filled in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1680754" y="2290353"/>
            <a:ext cx="627017" cy="5573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402679" y="2290353"/>
            <a:ext cx="627017" cy="55734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79771" y="2281646"/>
            <a:ext cx="627017" cy="557349"/>
          </a:xfrm>
          <a:prstGeom prst="rect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28206" y="3370217"/>
            <a:ext cx="1210491" cy="9753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110942" y="3370217"/>
            <a:ext cx="1210491" cy="97536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588033" y="3370217"/>
            <a:ext cx="1210491" cy="975360"/>
          </a:xfrm>
          <a:prstGeom prst="rect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123405" y="4894217"/>
            <a:ext cx="1820091" cy="13324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910645" y="4876800"/>
            <a:ext cx="1820091" cy="133241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457404" y="4876800"/>
            <a:ext cx="1820091" cy="1332412"/>
          </a:xfrm>
          <a:prstGeom prst="rect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5" idx="3"/>
            <a:endCxn id="6" idx="1"/>
          </p:cNvCxnSpPr>
          <p:nvPr/>
        </p:nvCxnSpPr>
        <p:spPr>
          <a:xfrm>
            <a:off x="2307771" y="2569028"/>
            <a:ext cx="20949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1"/>
            <a:endCxn id="6" idx="3"/>
          </p:cNvCxnSpPr>
          <p:nvPr/>
        </p:nvCxnSpPr>
        <p:spPr>
          <a:xfrm flipH="1">
            <a:off x="5029696" y="2560321"/>
            <a:ext cx="1850075" cy="87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3"/>
            <a:endCxn id="9" idx="1"/>
          </p:cNvCxnSpPr>
          <p:nvPr/>
        </p:nvCxnSpPr>
        <p:spPr>
          <a:xfrm>
            <a:off x="2638697" y="3857897"/>
            <a:ext cx="14722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1"/>
            <a:endCxn id="9" idx="3"/>
          </p:cNvCxnSpPr>
          <p:nvPr/>
        </p:nvCxnSpPr>
        <p:spPr>
          <a:xfrm flipH="1">
            <a:off x="5321433" y="3857897"/>
            <a:ext cx="1266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3"/>
            <a:endCxn id="12" idx="1"/>
          </p:cNvCxnSpPr>
          <p:nvPr/>
        </p:nvCxnSpPr>
        <p:spPr>
          <a:xfrm flipV="1">
            <a:off x="2943496" y="5543006"/>
            <a:ext cx="967149" cy="174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3" idx="1"/>
            <a:endCxn id="12" idx="3"/>
          </p:cNvCxnSpPr>
          <p:nvPr/>
        </p:nvCxnSpPr>
        <p:spPr>
          <a:xfrm flipH="1">
            <a:off x="5730736" y="5543006"/>
            <a:ext cx="7266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64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Forming the New Pyramid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Laplacian pyramids LB and LB are constructed for images A and B, respectively.</a:t>
            </a:r>
          </a:p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FF0000"/>
                </a:solidFill>
              </a:rPr>
              <a:t>third Laplacian pyramid </a:t>
            </a:r>
            <a:r>
              <a:rPr lang="en-US" dirty="0" smtClean="0"/>
              <a:t>LS is constructed by copying nodes from the left half of LA to the corresponding nodes of LS and nodes from the right half of LB to the right half of LS.</a:t>
            </a:r>
          </a:p>
          <a:p>
            <a:r>
              <a:rPr lang="en-US" dirty="0" smtClean="0"/>
              <a:t>Nodes along the center line are set equal to the </a:t>
            </a:r>
            <a:r>
              <a:rPr lang="en-US" dirty="0" smtClean="0">
                <a:solidFill>
                  <a:srgbClr val="FF0000"/>
                </a:solidFill>
              </a:rPr>
              <a:t>average</a:t>
            </a:r>
            <a:r>
              <a:rPr lang="en-US" dirty="0" smtClean="0"/>
              <a:t> of corresponding LA and LB nodes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193760" y="1267560"/>
              <a:ext cx="6177240" cy="46137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9080" y="1258560"/>
                <a:ext cx="6194160" cy="463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440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new Laplacian Pyramid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new Laplacian pyramid with the reverse of how it was created to create a Gaussian pyramid.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The lowest level of the new Gaussian pyramid gives the final result.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3365183"/>
              </p:ext>
            </p:extLst>
          </p:nvPr>
        </p:nvGraphicFramePr>
        <p:xfrm>
          <a:off x="3200400" y="3532981"/>
          <a:ext cx="2108200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Equation" r:id="rId3" imgW="1384200" imgH="228600" progId="Equation.3">
                  <p:embed/>
                </p:oleObj>
              </mc:Choice>
              <mc:Fallback>
                <p:oleObj name="Equation" r:id="rId3" imgW="1384200" imgH="228600" progId="Equation.3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3532981"/>
                        <a:ext cx="2108200" cy="34766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516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" y="685800"/>
            <a:ext cx="80010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475139" name="Picture 3" descr="level0R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988" y="4340225"/>
            <a:ext cx="7466012" cy="206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5140" name="Group 4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66675" y="255588"/>
            <a:ext cx="8694738" cy="2068512"/>
            <a:chOff x="42" y="161"/>
            <a:chExt cx="5477" cy="1303"/>
          </a:xfrm>
        </p:grpSpPr>
        <p:pic>
          <p:nvPicPr>
            <p:cNvPr id="475141" name="Picture 5" descr="level4R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" y="161"/>
              <a:ext cx="4703" cy="1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5142" name="Text Box 6"/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42" y="432"/>
              <a:ext cx="871" cy="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/>
                <a:t>Laplacian</a:t>
              </a:r>
            </a:p>
            <a:p>
              <a:pPr algn="ctr" eaLnBrk="0" hangingPunct="0"/>
              <a:r>
                <a:rPr lang="en-US"/>
                <a:t>level</a:t>
              </a:r>
            </a:p>
            <a:p>
              <a:pPr algn="ctr" eaLnBrk="0" hangingPunct="0"/>
              <a:r>
                <a:rPr lang="en-US"/>
                <a:t>4</a:t>
              </a:r>
            </a:p>
          </p:txBody>
        </p:sp>
      </p:grpSp>
      <p:grpSp>
        <p:nvGrpSpPr>
          <p:cNvPr id="475143" name="Group 7"/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66675" y="2305050"/>
            <a:ext cx="8696325" cy="2062163"/>
            <a:chOff x="42" y="1452"/>
            <a:chExt cx="5478" cy="1299"/>
          </a:xfrm>
        </p:grpSpPr>
        <p:pic>
          <p:nvPicPr>
            <p:cNvPr id="475144" name="Picture 8" descr="level2R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" y="1452"/>
              <a:ext cx="4704" cy="1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5145" name="Text Box 9"/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42" y="1728"/>
              <a:ext cx="871" cy="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/>
                <a:t>Laplacian</a:t>
              </a:r>
            </a:p>
            <a:p>
              <a:pPr algn="ctr" eaLnBrk="0" hangingPunct="0"/>
              <a:r>
                <a:rPr lang="en-US"/>
                <a:t>level</a:t>
              </a:r>
            </a:p>
            <a:p>
              <a:pPr algn="ctr" eaLnBrk="0" hangingPunct="0"/>
              <a:r>
                <a:rPr lang="en-US"/>
                <a:t>2</a:t>
              </a:r>
            </a:p>
          </p:txBody>
        </p:sp>
      </p:grpSp>
      <p:sp>
        <p:nvSpPr>
          <p:cNvPr id="475146" name="Text Box 10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6675" y="4756150"/>
            <a:ext cx="1382713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/>
              <a:t>Laplacian</a:t>
            </a:r>
          </a:p>
          <a:p>
            <a:pPr algn="ctr" eaLnBrk="0" hangingPunct="0"/>
            <a:r>
              <a:rPr lang="en-US"/>
              <a:t>level</a:t>
            </a:r>
          </a:p>
          <a:p>
            <a:pPr algn="ctr" eaLnBrk="0" hangingPunct="0"/>
            <a:r>
              <a:rPr lang="en-US"/>
              <a:t>0</a:t>
            </a:r>
          </a:p>
        </p:txBody>
      </p:sp>
      <p:sp>
        <p:nvSpPr>
          <p:cNvPr id="475147" name="Text Box 1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631950" y="6324600"/>
            <a:ext cx="1679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/>
              <a:t>left pyramid</a:t>
            </a:r>
          </a:p>
        </p:txBody>
      </p:sp>
      <p:sp>
        <p:nvSpPr>
          <p:cNvPr id="475148" name="Text Box 12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199033" y="6283128"/>
            <a:ext cx="18494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dirty="0"/>
              <a:t>right pyramid</a:t>
            </a:r>
          </a:p>
        </p:txBody>
      </p:sp>
      <p:sp>
        <p:nvSpPr>
          <p:cNvPr id="475149" name="Text Box 13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461027" y="6324600"/>
            <a:ext cx="2238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dirty="0"/>
              <a:t>blended pyramid</a:t>
            </a:r>
          </a:p>
        </p:txBody>
      </p:sp>
    </p:spTree>
    <p:extLst>
      <p:ext uri="{BB962C8B-B14F-4D97-AF65-F5344CB8AC3E}">
        <p14:creationId xmlns:p14="http://schemas.microsoft.com/office/powerpoint/2010/main" val="4236081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5011"/>
            <a:ext cx="8229600" cy="1143000"/>
          </a:xfrm>
          <a:ln/>
        </p:spPr>
        <p:txBody>
          <a:bodyPr rIns="132080"/>
          <a:lstStyle/>
          <a:p>
            <a:r>
              <a:rPr lang="en-US" dirty="0"/>
              <a:t>Pyramid blending</a:t>
            </a:r>
          </a:p>
        </p:txBody>
      </p:sp>
      <p:pic>
        <p:nvPicPr>
          <p:cNvPr id="44035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32" y="1066800"/>
            <a:ext cx="3490913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6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1121886"/>
            <a:ext cx="3429000" cy="248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7" name="Picture 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657600"/>
            <a:ext cx="876300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8" name="Rectangle 6"/>
          <p:cNvSpPr>
            <a:spLocks/>
          </p:cNvSpPr>
          <p:nvPr/>
        </p:nvSpPr>
        <p:spPr bwMode="auto">
          <a:xfrm>
            <a:off x="685800" y="6019800"/>
            <a:ext cx="8013700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382588" indent="-342900">
              <a:spcBef>
                <a:spcPts val="450"/>
              </a:spcBef>
            </a:pPr>
            <a:r>
              <a:rPr lang="en-US" sz="20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Create a Laplacian pyramid, blend each level</a:t>
            </a:r>
          </a:p>
          <a:p>
            <a:pPr marL="382588" indent="-342900">
              <a:spcBef>
                <a:spcPts val="275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Burt, P. J. and Adelson, E. H</a:t>
            </a:r>
            <a:r>
              <a:rPr lang="en-US" sz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., A Multiresolution Spline with Application to Image Mosaics, </a:t>
            </a:r>
            <a:r>
              <a:rPr lang="en-US" sz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ACM Transactions on Graphics, 42(4), October 1983, 217-236. </a:t>
            </a:r>
            <a:r>
              <a:rPr lang="en-US" sz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 </a:t>
            </a:r>
            <a:r>
              <a:rPr lang="en-US" sz="1200" dirty="0" smtClean="0">
                <a:latin typeface="Arial" charset="0"/>
                <a:ea typeface="ＭＳ Ｐゴシック" charset="0"/>
                <a:cs typeface="Arial" charset="0"/>
                <a:sym typeface="Arial" charset="0"/>
              </a:rPr>
              <a:t>http</a:t>
            </a:r>
            <a:r>
              <a:rPr lang="en-US" sz="1200" dirty="0">
                <a:latin typeface="Arial" charset="0"/>
                <a:ea typeface="ＭＳ Ｐゴシック" charset="0"/>
                <a:cs typeface="Arial" charset="0"/>
                <a:sym typeface="Arial" charset="0"/>
              </a:rPr>
              <a:t>://persci.mit.edu/pub_pdfs/spline83.pdf</a:t>
            </a:r>
            <a:endParaRPr lang="en-US" sz="1200" dirty="0">
              <a:solidFill>
                <a:schemeClr val="tx1"/>
              </a:solidFill>
              <a:latin typeface="Arial" charset="0"/>
              <a:ea typeface="ＭＳ Ｐゴシック" charset="0"/>
              <a:cs typeface="Arial" charset="0"/>
              <a:sym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6423" y="2055223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055429" y="2181026"/>
            <a:ext cx="836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43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</a:t>
            </a:r>
          </a:p>
          <a:p>
            <a:r>
              <a:rPr lang="en-US" dirty="0" smtClean="0"/>
              <a:t>Find points (Harris or SIFT)</a:t>
            </a:r>
          </a:p>
          <a:p>
            <a:r>
              <a:rPr lang="en-US" dirty="0" smtClean="0"/>
              <a:t>Describe points </a:t>
            </a:r>
          </a:p>
          <a:p>
            <a:r>
              <a:rPr lang="en-US" dirty="0" smtClean="0"/>
              <a:t>Find a good set of consistent matches using RANSAC</a:t>
            </a:r>
          </a:p>
          <a:p>
            <a:r>
              <a:rPr lang="en-US" dirty="0" smtClean="0"/>
              <a:t>Produce the final </a:t>
            </a:r>
            <a:r>
              <a:rPr lang="en-US" dirty="0" err="1" smtClean="0"/>
              <a:t>homography</a:t>
            </a:r>
            <a:r>
              <a:rPr lang="en-US" dirty="0" smtClean="0"/>
              <a:t> that can transform one image into the space of </a:t>
            </a:r>
            <a:r>
              <a:rPr lang="en-US" smtClean="0"/>
              <a:t>the other.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9775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>
          <a:xfrm>
            <a:off x="457200" y="-162993"/>
            <a:ext cx="8229600" cy="1143000"/>
          </a:xfrm>
        </p:spPr>
        <p:txBody>
          <a:bodyPr/>
          <a:lstStyle/>
          <a:p>
            <a:r>
              <a:rPr lang="en-US" dirty="0" smtClean="0"/>
              <a:t>Multiband blending (IJCV 2007)</a:t>
            </a:r>
          </a:p>
        </p:txBody>
      </p:sp>
      <p:pic>
        <p:nvPicPr>
          <p:cNvPr id="5120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746959"/>
            <a:ext cx="3714750" cy="615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9267" y="1703171"/>
            <a:ext cx="3886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 smtClean="0"/>
              <a:t>Compute </a:t>
            </a:r>
            <a:r>
              <a:rPr lang="en-US" sz="2800" dirty="0" err="1" smtClean="0"/>
              <a:t>Laplacian</a:t>
            </a:r>
            <a:r>
              <a:rPr lang="en-US" sz="2800" dirty="0" smtClean="0"/>
              <a:t> pyramid of images and mask</a:t>
            </a:r>
          </a:p>
          <a:p>
            <a:pPr marL="342900" indent="-342900">
              <a:buAutoNum type="arabicPeriod"/>
            </a:pPr>
            <a:endParaRPr lang="en-US" sz="2800" dirty="0" smtClean="0"/>
          </a:p>
          <a:p>
            <a:pPr marL="342900" indent="-342900">
              <a:buAutoNum type="arabicPeriod"/>
            </a:pPr>
            <a:r>
              <a:rPr lang="en-US" sz="2800" dirty="0" smtClean="0"/>
              <a:t>Create blended image at each level of pyramid</a:t>
            </a:r>
          </a:p>
          <a:p>
            <a:pPr marL="342900" indent="-342900">
              <a:buAutoNum type="arabicPeriod"/>
            </a:pPr>
            <a:endParaRPr lang="en-US" sz="2800" dirty="0" smtClean="0"/>
          </a:p>
          <a:p>
            <a:pPr marL="342900" indent="-342900">
              <a:buAutoNum type="arabicPeriod"/>
            </a:pPr>
            <a:r>
              <a:rPr lang="en-US" sz="2800" dirty="0" smtClean="0"/>
              <a:t>Reconstruct complete image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871646" y="1145471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Laplacian</a:t>
            </a:r>
            <a:r>
              <a:rPr lang="en-US" dirty="0" smtClean="0"/>
              <a:t> pyramids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4961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Blending comparison (IJCV 2007)</a:t>
            </a:r>
          </a:p>
        </p:txBody>
      </p:sp>
      <p:pic>
        <p:nvPicPr>
          <p:cNvPr id="522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1281113"/>
            <a:ext cx="7877175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9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/>
          </p:cNvSpPr>
          <p:nvPr/>
        </p:nvSpPr>
        <p:spPr bwMode="auto">
          <a:xfrm>
            <a:off x="381000" y="4405313"/>
            <a:ext cx="84709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150"/>
              </a:spcBef>
            </a:pPr>
            <a:r>
              <a:rPr lang="en-US" sz="20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Encoding blend weights:   I(</a:t>
            </a:r>
            <a:r>
              <a:rPr lang="en-US" sz="2000" dirty="0" err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x,y</a:t>
            </a:r>
            <a:r>
              <a:rPr lang="en-US" sz="20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) = </a:t>
            </a:r>
            <a:r>
              <a:rPr lang="en-US" sz="20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(</a:t>
            </a:r>
            <a:r>
              <a:rPr lang="el-GR" sz="2000" dirty="0" smtClean="0">
                <a:solidFill>
                  <a:schemeClr val="tx1"/>
                </a:solidFill>
                <a:latin typeface="Arial"/>
                <a:ea typeface="ＭＳ Ｐゴシック" charset="0"/>
                <a:cs typeface="Arial"/>
                <a:sym typeface="Arial" charset="0"/>
              </a:rPr>
              <a:t>α</a:t>
            </a:r>
            <a:r>
              <a:rPr lang="en-US" sz="20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R, </a:t>
            </a:r>
            <a:r>
              <a:rPr lang="el-GR" sz="2000" dirty="0" smtClean="0">
                <a:solidFill>
                  <a:schemeClr val="tx1"/>
                </a:solidFill>
                <a:latin typeface="Arial"/>
                <a:ea typeface="ＭＳ Ｐゴシック" charset="0"/>
                <a:cs typeface="Arial"/>
                <a:sym typeface="Arial" charset="0"/>
              </a:rPr>
              <a:t>α</a:t>
            </a:r>
            <a:r>
              <a:rPr lang="en-US" sz="20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G</a:t>
            </a:r>
            <a:r>
              <a:rPr lang="en-US" sz="20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, </a:t>
            </a:r>
            <a:r>
              <a:rPr lang="el-GR" sz="2000" dirty="0" smtClean="0">
                <a:solidFill>
                  <a:schemeClr val="tx1"/>
                </a:solidFill>
                <a:latin typeface="Arial"/>
                <a:ea typeface="ＭＳ Ｐゴシック" charset="0"/>
                <a:cs typeface="Arial"/>
                <a:sym typeface="Arial" charset="0"/>
              </a:rPr>
              <a:t>α</a:t>
            </a:r>
            <a:r>
              <a:rPr lang="en-US" sz="20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B, </a:t>
            </a:r>
            <a:r>
              <a:rPr lang="el-GR" sz="2000" dirty="0" smtClean="0">
                <a:solidFill>
                  <a:schemeClr val="tx1"/>
                </a:solidFill>
                <a:latin typeface="Arial"/>
                <a:ea typeface="ＭＳ Ｐゴシック" charset="0"/>
                <a:cs typeface="Arial"/>
                <a:sym typeface="Arial" charset="0"/>
              </a:rPr>
              <a:t>α</a:t>
            </a:r>
            <a:r>
              <a:rPr lang="en-US" sz="20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 ) </a:t>
            </a:r>
            <a:endParaRPr lang="en-US" sz="2000" dirty="0">
              <a:solidFill>
                <a:schemeClr val="tx1"/>
              </a:solidFill>
              <a:latin typeface="Arial" charset="0"/>
              <a:ea typeface="ＭＳ Ｐゴシック" charset="0"/>
              <a:cs typeface="Arial" charset="0"/>
              <a:sym typeface="Arial" charset="0"/>
            </a:endParaRPr>
          </a:p>
          <a:p>
            <a:pPr marL="39688">
              <a:spcBef>
                <a:spcPts val="1150"/>
              </a:spcBef>
            </a:pPr>
            <a:r>
              <a:rPr lang="en-US" sz="20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color at p =</a:t>
            </a:r>
          </a:p>
          <a:p>
            <a:pPr marL="39688">
              <a:spcBef>
                <a:spcPts val="1150"/>
              </a:spcBef>
            </a:pPr>
            <a:r>
              <a:rPr lang="en-US" sz="20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Implement this in two steps:</a:t>
            </a:r>
          </a:p>
          <a:p>
            <a:pPr marL="39688">
              <a:spcBef>
                <a:spcPts val="900"/>
              </a:spcBef>
            </a:pPr>
            <a:r>
              <a:rPr lang="en-US" sz="16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1.  accumulate:  add up the 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(</a:t>
            </a:r>
            <a:r>
              <a:rPr lang="el-GR" sz="1600" dirty="0" smtClean="0">
                <a:solidFill>
                  <a:schemeClr val="tx1"/>
                </a:solidFill>
                <a:latin typeface="Arial"/>
                <a:ea typeface="ＭＳ Ｐゴシック" charset="0"/>
                <a:cs typeface="Arial"/>
                <a:sym typeface="Arial" charset="0"/>
              </a:rPr>
              <a:t>α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premultiplied</a:t>
            </a:r>
            <a:r>
              <a:rPr lang="en-US" sz="16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) 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RGB </a:t>
            </a:r>
            <a:r>
              <a:rPr lang="en-US" sz="16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values at each pixel</a:t>
            </a:r>
          </a:p>
          <a:p>
            <a:pPr marL="39688">
              <a:spcBef>
                <a:spcPts val="900"/>
              </a:spcBef>
            </a:pPr>
            <a:r>
              <a:rPr lang="en-US" sz="16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2.  normalize:  divide each pixel</a:t>
            </a:r>
            <a:r>
              <a:rPr lang="ja-JP" altLang="en-US" sz="1600" dirty="0">
                <a:solidFill>
                  <a:schemeClr val="tx1"/>
                </a:solidFill>
                <a:latin typeface="Arial"/>
                <a:ea typeface="ＭＳ Ｐゴシック" charset="0"/>
                <a:cs typeface="Arial" charset="0"/>
                <a:sym typeface="Arial" charset="0"/>
              </a:rPr>
              <a:t>’</a:t>
            </a:r>
            <a:r>
              <a:rPr lang="en-US" sz="16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s accumulated RGB by 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its </a:t>
            </a:r>
            <a:r>
              <a:rPr lang="el-GR" sz="1600" dirty="0" smtClean="0">
                <a:solidFill>
                  <a:schemeClr val="tx1"/>
                </a:solidFill>
                <a:latin typeface="Arial"/>
                <a:ea typeface="ＭＳ Ｐゴシック" charset="0"/>
                <a:cs typeface="Arial"/>
                <a:sym typeface="Arial" charset="0"/>
              </a:rPr>
              <a:t>α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 value</a:t>
            </a:r>
            <a:endParaRPr lang="en-US" sz="1600" dirty="0">
              <a:solidFill>
                <a:schemeClr val="tx1"/>
              </a:solidFill>
              <a:latin typeface="Arial" charset="0"/>
              <a:ea typeface="ＭＳ Ｐゴシック" charset="0"/>
              <a:cs typeface="Arial" charset="0"/>
              <a:sym typeface="Arial" charset="0"/>
            </a:endParaRP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-45297"/>
            <a:ext cx="8229600" cy="1143000"/>
          </a:xfrm>
          <a:ln/>
        </p:spPr>
        <p:txBody>
          <a:bodyPr rIns="132080"/>
          <a:lstStyle/>
          <a:p>
            <a:r>
              <a:rPr lang="en-US" dirty="0"/>
              <a:t>Alpha Blending</a:t>
            </a:r>
          </a:p>
        </p:txBody>
      </p:sp>
      <p:sp>
        <p:nvSpPr>
          <p:cNvPr id="46084" name="Rectangle 4"/>
          <p:cNvSpPr>
            <a:spLocks/>
          </p:cNvSpPr>
          <p:nvPr/>
        </p:nvSpPr>
        <p:spPr bwMode="auto">
          <a:xfrm>
            <a:off x="5562600" y="3352800"/>
            <a:ext cx="36703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800"/>
              </a:spcBef>
            </a:pPr>
            <a:r>
              <a:rPr lang="en-US" sz="1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Optional:  see Blinn (CGA, 1994) for details:</a:t>
            </a:r>
          </a:p>
          <a:p>
            <a:pPr marL="39688">
              <a:spcBef>
                <a:spcPts val="550"/>
              </a:spcBef>
            </a:pPr>
            <a:r>
              <a:rPr lang="en-US" sz="1000" u="sng">
                <a:solidFill>
                  <a:srgbClr val="0000FF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  <a:hlinkClick r:id="rId3"/>
              </a:rPr>
              <a:t>http://ieeexplore.ieee.org/iel1/38/7531/00310740.pdf?isNumber=7531&amp;prod=JNL&amp;arnumber=310740&amp;arSt=83&amp;ared=87&amp;arAuthor=Blinn%2C+J.F</a:t>
            </a:r>
            <a:r>
              <a:rPr lang="en-US" sz="1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. </a:t>
            </a:r>
          </a:p>
        </p:txBody>
      </p:sp>
      <p:sp>
        <p:nvSpPr>
          <p:cNvPr id="46085" name="Rectangle 5"/>
          <p:cNvSpPr>
            <a:spLocks/>
          </p:cNvSpPr>
          <p:nvPr/>
        </p:nvSpPr>
        <p:spPr bwMode="auto">
          <a:xfrm>
            <a:off x="1600200" y="1524000"/>
            <a:ext cx="2286000" cy="2057400"/>
          </a:xfrm>
          <a:prstGeom prst="rect">
            <a:avLst/>
          </a:prstGeom>
          <a:solidFill>
            <a:srgbClr val="E1E1E1"/>
          </a:solidFill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6086" name="Rectangle 6"/>
          <p:cNvSpPr>
            <a:spLocks/>
          </p:cNvSpPr>
          <p:nvPr/>
        </p:nvSpPr>
        <p:spPr bwMode="auto">
          <a:xfrm>
            <a:off x="2819400" y="2286000"/>
            <a:ext cx="2286000" cy="2057400"/>
          </a:xfrm>
          <a:prstGeom prst="rect">
            <a:avLst/>
          </a:prstGeom>
          <a:solidFill>
            <a:srgbClr val="E1E1E1"/>
          </a:solidFill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6087" name="Rectangle 7"/>
          <p:cNvSpPr>
            <a:spLocks/>
          </p:cNvSpPr>
          <p:nvPr/>
        </p:nvSpPr>
        <p:spPr bwMode="auto">
          <a:xfrm>
            <a:off x="3429000" y="990600"/>
            <a:ext cx="2286000" cy="2057400"/>
          </a:xfrm>
          <a:prstGeom prst="rect">
            <a:avLst/>
          </a:prstGeom>
          <a:solidFill>
            <a:srgbClr val="E1E1E1"/>
          </a:solidFill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6088" name="Rectangle 8"/>
          <p:cNvSpPr>
            <a:spLocks/>
          </p:cNvSpPr>
          <p:nvPr/>
        </p:nvSpPr>
        <p:spPr bwMode="auto">
          <a:xfrm>
            <a:off x="3429000" y="1524000"/>
            <a:ext cx="457200" cy="762000"/>
          </a:xfrm>
          <a:prstGeom prst="rect">
            <a:avLst/>
          </a:prstGeom>
          <a:solidFill>
            <a:srgbClr val="AFAF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6089" name="Rectangle 9"/>
          <p:cNvSpPr>
            <a:spLocks/>
          </p:cNvSpPr>
          <p:nvPr/>
        </p:nvSpPr>
        <p:spPr bwMode="auto">
          <a:xfrm>
            <a:off x="2819400" y="2286000"/>
            <a:ext cx="1066800" cy="1295400"/>
          </a:xfrm>
          <a:prstGeom prst="rect">
            <a:avLst/>
          </a:prstGeom>
          <a:solidFill>
            <a:srgbClr val="AFAF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6090" name="Rectangle 10"/>
          <p:cNvSpPr>
            <a:spLocks/>
          </p:cNvSpPr>
          <p:nvPr/>
        </p:nvSpPr>
        <p:spPr bwMode="auto">
          <a:xfrm>
            <a:off x="3886200" y="2286000"/>
            <a:ext cx="1219200" cy="762000"/>
          </a:xfrm>
          <a:prstGeom prst="rect">
            <a:avLst/>
          </a:prstGeom>
          <a:solidFill>
            <a:srgbClr val="AFAF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6091" name="Rectangle 11"/>
          <p:cNvSpPr>
            <a:spLocks/>
          </p:cNvSpPr>
          <p:nvPr/>
        </p:nvSpPr>
        <p:spPr bwMode="auto">
          <a:xfrm>
            <a:off x="3429000" y="2286000"/>
            <a:ext cx="457200" cy="762000"/>
          </a:xfrm>
          <a:prstGeom prst="rect">
            <a:avLst/>
          </a:prstGeom>
          <a:solidFill>
            <a:srgbClr val="8787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6092" name="Rectangle 12"/>
          <p:cNvSpPr>
            <a:spLocks/>
          </p:cNvSpPr>
          <p:nvPr/>
        </p:nvSpPr>
        <p:spPr bwMode="auto">
          <a:xfrm>
            <a:off x="1600200" y="1524000"/>
            <a:ext cx="2286000" cy="2057400"/>
          </a:xfrm>
          <a:prstGeom prst="rect">
            <a:avLst/>
          </a:prstGeom>
          <a:noFill/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6093" name="Rectangle 13"/>
          <p:cNvSpPr>
            <a:spLocks/>
          </p:cNvSpPr>
          <p:nvPr/>
        </p:nvSpPr>
        <p:spPr bwMode="auto">
          <a:xfrm>
            <a:off x="3429000" y="990600"/>
            <a:ext cx="2286000" cy="2057400"/>
          </a:xfrm>
          <a:prstGeom prst="rect">
            <a:avLst/>
          </a:prstGeom>
          <a:noFill/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6094" name="Rectangle 14"/>
          <p:cNvSpPr>
            <a:spLocks/>
          </p:cNvSpPr>
          <p:nvPr/>
        </p:nvSpPr>
        <p:spPr bwMode="auto">
          <a:xfrm>
            <a:off x="2819400" y="2286000"/>
            <a:ext cx="2286000" cy="2057400"/>
          </a:xfrm>
          <a:prstGeom prst="rect">
            <a:avLst/>
          </a:prstGeom>
          <a:noFill/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6095" name="Rectangle 15"/>
          <p:cNvSpPr>
            <a:spLocks/>
          </p:cNvSpPr>
          <p:nvPr/>
        </p:nvSpPr>
        <p:spPr bwMode="auto">
          <a:xfrm>
            <a:off x="1676400" y="3048000"/>
            <a:ext cx="3937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400"/>
              </a:spcBef>
            </a:pPr>
            <a:r>
              <a:rPr lang="en-US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I</a:t>
            </a:r>
            <a:r>
              <a:rPr lang="en-US" baseline="-25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1</a:t>
            </a:r>
          </a:p>
        </p:txBody>
      </p:sp>
      <p:sp>
        <p:nvSpPr>
          <p:cNvPr id="46096" name="Rectangle 16"/>
          <p:cNvSpPr>
            <a:spLocks/>
          </p:cNvSpPr>
          <p:nvPr/>
        </p:nvSpPr>
        <p:spPr bwMode="auto">
          <a:xfrm>
            <a:off x="2895600" y="3886200"/>
            <a:ext cx="3937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400"/>
              </a:spcBef>
            </a:pPr>
            <a:r>
              <a:rPr lang="en-US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I</a:t>
            </a:r>
            <a:r>
              <a:rPr lang="en-US" baseline="-25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2</a:t>
            </a:r>
          </a:p>
        </p:txBody>
      </p:sp>
      <p:sp>
        <p:nvSpPr>
          <p:cNvPr id="46097" name="Rectangle 17"/>
          <p:cNvSpPr>
            <a:spLocks/>
          </p:cNvSpPr>
          <p:nvPr/>
        </p:nvSpPr>
        <p:spPr bwMode="auto">
          <a:xfrm>
            <a:off x="5334000" y="990600"/>
            <a:ext cx="3937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400"/>
              </a:spcBef>
            </a:pPr>
            <a:r>
              <a:rPr lang="en-US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I</a:t>
            </a:r>
            <a:r>
              <a:rPr lang="en-US" baseline="-25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3</a:t>
            </a:r>
          </a:p>
        </p:txBody>
      </p:sp>
      <p:sp>
        <p:nvSpPr>
          <p:cNvPr id="46098" name="Oval 18"/>
          <p:cNvSpPr>
            <a:spLocks/>
          </p:cNvSpPr>
          <p:nvPr/>
        </p:nvSpPr>
        <p:spPr bwMode="auto">
          <a:xfrm>
            <a:off x="3505200" y="2514600"/>
            <a:ext cx="76200" cy="76200"/>
          </a:xfrm>
          <a:prstGeom prst="ellipse">
            <a:avLst/>
          </a:prstGeom>
          <a:solidFill>
            <a:srgbClr val="000000"/>
          </a:solidFill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6099" name="Rectangle 19"/>
          <p:cNvSpPr>
            <a:spLocks/>
          </p:cNvSpPr>
          <p:nvPr/>
        </p:nvSpPr>
        <p:spPr bwMode="auto">
          <a:xfrm>
            <a:off x="3505200" y="2438400"/>
            <a:ext cx="3937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050"/>
              </a:spcBef>
            </a:pPr>
            <a:r>
              <a:rPr lang="en-US" sz="1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p</a:t>
            </a:r>
          </a:p>
        </p:txBody>
      </p:sp>
      <p:pic>
        <p:nvPicPr>
          <p:cNvPr id="46100" name="Picture 20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876800"/>
            <a:ext cx="56642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243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57200" y="-8512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Gain Compensation: Getting rid of artifacts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90601"/>
            <a:ext cx="8229600" cy="180816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Simple gain adjustment</a:t>
            </a:r>
          </a:p>
          <a:p>
            <a:pPr lvl="1"/>
            <a:r>
              <a:rPr lang="en-US" dirty="0" smtClean="0"/>
              <a:t>Compute average RGB intensity of each image in overlapping region</a:t>
            </a:r>
          </a:p>
          <a:p>
            <a:pPr lvl="1"/>
            <a:r>
              <a:rPr lang="en-US" dirty="0" smtClean="0"/>
              <a:t>Normalize intensities by ratio of averages</a:t>
            </a:r>
          </a:p>
          <a:p>
            <a:pPr lvl="1"/>
            <a:endParaRPr lang="en-US" dirty="0"/>
          </a:p>
        </p:txBody>
      </p:sp>
      <p:pic>
        <p:nvPicPr>
          <p:cNvPr id="36867" name="Picture 2" descr="C:\Users\Hoiem\Documents\Classes\Computational Photography - Fall 2010\projects\stitching\display\merged_fin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01" r="1878" b="23344"/>
          <a:stretch>
            <a:fillRect/>
          </a:stretch>
        </p:blipFill>
        <p:spPr bwMode="auto">
          <a:xfrm>
            <a:off x="228600" y="2798762"/>
            <a:ext cx="4724400" cy="166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Picture 3" descr="C:\Users\Hoiem\Documents\Classes\Computational Photography - Fall 2010\projects\stitching\display\merged_final_gainadj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28" r="1552" b="23427"/>
          <a:stretch>
            <a:fillRect/>
          </a:stretch>
        </p:blipFill>
        <p:spPr bwMode="auto">
          <a:xfrm>
            <a:off x="228600" y="4972049"/>
            <a:ext cx="4876800" cy="171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2" descr="C:\Users\Hoiem\Documents\Classes\Computational Photography - Fall 2010\projects\stitching\display\merged_fin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7" t="22301" r="57269" b="23344"/>
          <a:stretch>
            <a:fillRect/>
          </a:stretch>
        </p:blipFill>
        <p:spPr bwMode="auto">
          <a:xfrm>
            <a:off x="5638800" y="2990849"/>
            <a:ext cx="1447800" cy="35036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3" descr="C:\Users\Hoiem\Documents\Classes\Computational Photography - Fall 2010\projects\stitching\display\merged_final_gainadj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9" t="22028" r="58469" b="23427"/>
          <a:stretch>
            <a:fillRect/>
          </a:stretch>
        </p:blipFill>
        <p:spPr bwMode="auto">
          <a:xfrm>
            <a:off x="7512050" y="2990849"/>
            <a:ext cx="140335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7143750" y="4667249"/>
            <a:ext cx="3048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2362200" y="4551362"/>
            <a:ext cx="3810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574075" y="2727436"/>
            <a:ext cx="692331" cy="180317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934891" y="2864076"/>
            <a:ext cx="692331" cy="36319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8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Blending Comparison</a:t>
            </a:r>
          </a:p>
        </p:txBody>
      </p:sp>
      <p:pic>
        <p:nvPicPr>
          <p:cNvPr id="5325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143000"/>
            <a:ext cx="5353050" cy="530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222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457200" y="-10742"/>
            <a:ext cx="8229600" cy="1143000"/>
          </a:xfrm>
        </p:spPr>
        <p:txBody>
          <a:bodyPr/>
          <a:lstStyle/>
          <a:p>
            <a:r>
              <a:rPr lang="en-US" dirty="0" smtClean="0"/>
              <a:t>Recognizing Panoramas</a:t>
            </a:r>
          </a:p>
        </p:txBody>
      </p:sp>
      <p:grpSp>
        <p:nvGrpSpPr>
          <p:cNvPr id="37891" name="Group 40"/>
          <p:cNvGrpSpPr>
            <a:grpSpLocks/>
          </p:cNvGrpSpPr>
          <p:nvPr/>
        </p:nvGrpSpPr>
        <p:grpSpPr bwMode="auto">
          <a:xfrm>
            <a:off x="990600" y="963613"/>
            <a:ext cx="7010400" cy="5360987"/>
            <a:chOff x="45" y="0"/>
            <a:chExt cx="8064" cy="6166"/>
          </a:xfrm>
        </p:grpSpPr>
        <p:grpSp>
          <p:nvGrpSpPr>
            <p:cNvPr id="37894" name="Group 7"/>
            <p:cNvGrpSpPr>
              <a:grpSpLocks noChangeAspect="1"/>
            </p:cNvGrpSpPr>
            <p:nvPr/>
          </p:nvGrpSpPr>
          <p:grpSpPr bwMode="auto">
            <a:xfrm>
              <a:off x="762" y="2689"/>
              <a:ext cx="6855" cy="3477"/>
              <a:chOff x="9504" y="5904"/>
              <a:chExt cx="8160" cy="4137"/>
            </a:xfrm>
          </p:grpSpPr>
          <p:pic>
            <p:nvPicPr>
              <p:cNvPr id="37921" name="Picture 8" descr="C:\WINDOWS\Desktop\is2003\images\rohr2Large.jpg"/>
              <p:cNvPicPr preferRelativeResize="0"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816" y="5904"/>
                <a:ext cx="3840" cy="2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922" name="Picture 9" descr="C:\WINDOWS\Desktop\is2003\images\rohr1Large.jpg"/>
              <p:cNvPicPr preferRelativeResize="0"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04" y="5904"/>
                <a:ext cx="3241" cy="4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923" name="Picture 10" descr="C:\WINDOWS\Desktop\is2003\images\rohr3Large.jpg"/>
              <p:cNvPicPr preferRelativeResize="0"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816" y="8256"/>
                <a:ext cx="2496" cy="17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924" name="Picture 11" descr="C:\WINDOWS\Desktop\is2003\images\rohr4Large.jpg"/>
              <p:cNvPicPr preferRelativeResize="0"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408" y="8256"/>
                <a:ext cx="2256" cy="1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7895" name="Group 12"/>
            <p:cNvGrpSpPr>
              <a:grpSpLocks noChangeAspect="1"/>
            </p:cNvGrpSpPr>
            <p:nvPr/>
          </p:nvGrpSpPr>
          <p:grpSpPr bwMode="auto">
            <a:xfrm>
              <a:off x="45" y="0"/>
              <a:ext cx="8064" cy="2268"/>
              <a:chOff x="9216" y="4176"/>
              <a:chExt cx="9216" cy="2592"/>
            </a:xfrm>
          </p:grpSpPr>
          <p:pic>
            <p:nvPicPr>
              <p:cNvPr id="37897" name="Picture 13" descr="C:\WINDOWS\Desktop\is2003\images\thumb\0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68" y="4176"/>
                <a:ext cx="1152" cy="8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898" name="Picture 14" descr="C:\WINDOWS\Desktop\is2003\images\thumb\1.jp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16" y="4176"/>
                <a:ext cx="1152" cy="8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899" name="Picture 15" descr="C:\WINDOWS\Desktop\is2003\images\thumb\2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20" y="4176"/>
                <a:ext cx="1152" cy="8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900" name="Picture 16" descr="C:\WINDOWS\Desktop\is2003\images\thumb\4.jpg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24" y="4176"/>
                <a:ext cx="1152" cy="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901" name="Picture 17" descr="C:\WINDOWS\Desktop\is2003\images\thumb\5.jpg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976" y="4176"/>
                <a:ext cx="1152" cy="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902" name="Picture 18" descr="C:\WINDOWS\Desktop\is2003\images\thumb\6.jpg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28" y="4176"/>
                <a:ext cx="1152" cy="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903" name="Picture 19" descr="C:\WINDOWS\Desktop\is2003\images\thumb\7.jpg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280" y="4176"/>
                <a:ext cx="1152" cy="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904" name="Picture 20" descr="C:\WINDOWS\Desktop\is2003\images\thumb\8.jpg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16" y="5040"/>
                <a:ext cx="1152" cy="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905" name="Picture 21" descr="C:\WINDOWS\Desktop\is2003\images\thumb\9.jpg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68" y="5040"/>
                <a:ext cx="1152" cy="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906" name="Picture 22" descr="C:\WINDOWS\Desktop\is2003\images\thumb\10.jpg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20" y="5040"/>
                <a:ext cx="1152" cy="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907" name="Picture 23" descr="C:\WINDOWS\Desktop\is2003\images\thumb\11.jpg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72" y="5040"/>
                <a:ext cx="1152" cy="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908" name="Picture 24" descr="C:\WINDOWS\Desktop\is2003\images\thumb\12.jpg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24" y="5040"/>
                <a:ext cx="1152" cy="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909" name="Picture 25" descr="C:\WINDOWS\Desktop\is2003\images\thumb\13.jpg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976" y="5040"/>
                <a:ext cx="1152" cy="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910" name="Picture 26" descr="C:\WINDOWS\Desktop\is2003\images\thumb\14.jpg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28" y="5040"/>
                <a:ext cx="1152" cy="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911" name="Picture 27" descr="C:\WINDOWS\Desktop\is2003\images\thumb\15.jpg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280" y="5040"/>
                <a:ext cx="1152" cy="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912" name="Picture 28" descr="C:\WINDOWS\Desktop\is2003\images\thumb\19.jpg"/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72" y="5904"/>
                <a:ext cx="1152" cy="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913" name="Picture 29" descr="C:\WINDOWS\Desktop\is2003\images\thumb\20.jpg"/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24" y="5904"/>
                <a:ext cx="1152" cy="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914" name="Picture 30" descr="C:\WINDOWS\Desktop\is2003\images\thumb\21.jpg"/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976" y="5904"/>
                <a:ext cx="1152" cy="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915" name="Picture 31" descr="C:\WINDOWS\Desktop\is2003\images\thumb\22.jpg"/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28" y="5904"/>
                <a:ext cx="1152" cy="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916" name="Picture 32" descr="C:\WINDOWS\Desktop\is2003\images\thumb\23.jpg"/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280" y="5904"/>
                <a:ext cx="1152" cy="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917" name="Picture 33" descr="C:\WINDOWS\Desktop\is2003\images\thumb\3.jpg"/>
              <p:cNvPicPr>
                <a:picLocks noChangeAspect="1" noChangeArrowheads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72" y="4176"/>
                <a:ext cx="1152" cy="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918" name="Picture 34" descr="C:\WINDOWS\Desktop\is2003\images\thumb\16.jpg"/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16" y="5904"/>
                <a:ext cx="1152" cy="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919" name="Picture 35" descr="C:\WINDOWS\Desktop\is2003\images\thumb\17.jpg"/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68" y="5904"/>
                <a:ext cx="1152" cy="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920" name="Picture 36" descr="C:\WINDOWS\Desktop\is2003\images\thumb\18.jpg"/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20" y="5904"/>
                <a:ext cx="1152" cy="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7896" name="AutoShape 37"/>
            <p:cNvSpPr>
              <a:spLocks noChangeArrowheads="1"/>
            </p:cNvSpPr>
            <p:nvPr/>
          </p:nvSpPr>
          <p:spPr bwMode="auto">
            <a:xfrm>
              <a:off x="3639" y="2016"/>
              <a:ext cx="314" cy="482"/>
            </a:xfrm>
            <a:prstGeom prst="downArrow">
              <a:avLst>
                <a:gd name="adj1" fmla="val 50000"/>
                <a:gd name="adj2" fmla="val 36827"/>
              </a:avLst>
            </a:prstGeom>
            <a:solidFill>
              <a:schemeClr val="accent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7892" name="TextBox 35"/>
          <p:cNvSpPr txBox="1">
            <a:spLocks noChangeArrowheads="1"/>
          </p:cNvSpPr>
          <p:nvPr/>
        </p:nvSpPr>
        <p:spPr bwMode="auto">
          <a:xfrm>
            <a:off x="6022975" y="6488113"/>
            <a:ext cx="31210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Brown and Lowe 2003, 2007</a:t>
            </a:r>
          </a:p>
        </p:txBody>
      </p:sp>
      <p:sp>
        <p:nvSpPr>
          <p:cNvPr id="37893" name="TextBox 36"/>
          <p:cNvSpPr txBox="1">
            <a:spLocks noChangeArrowheads="1"/>
          </p:cNvSpPr>
          <p:nvPr/>
        </p:nvSpPr>
        <p:spPr bwMode="auto">
          <a:xfrm>
            <a:off x="0" y="6550025"/>
            <a:ext cx="5486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400"/>
              <a:t>Some of following material from Brown and Lowe 2003 talk</a:t>
            </a:r>
          </a:p>
        </p:txBody>
      </p:sp>
    </p:spTree>
    <p:extLst>
      <p:ext uri="{BB962C8B-B14F-4D97-AF65-F5344CB8AC3E}">
        <p14:creationId xmlns:p14="http://schemas.microsoft.com/office/powerpoint/2010/main" val="342431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Recognizing Panoramas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 smtClean="0"/>
              <a:t>Input: N images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Extract SIFT points, descriptors from all images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Find K-nearest neighbors for each point (K=4)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For each image</a:t>
            </a:r>
          </a:p>
          <a:p>
            <a:pPr marL="914400" lvl="1" indent="-514350">
              <a:buFont typeface="+mj-lt"/>
              <a:buAutoNum type="alphaLcParenR"/>
              <a:defRPr/>
            </a:pPr>
            <a:r>
              <a:rPr lang="en-US" dirty="0" smtClean="0"/>
              <a:t>Select M candidate matching images by counting matched </a:t>
            </a:r>
            <a:r>
              <a:rPr lang="en-US" dirty="0" err="1" smtClean="0"/>
              <a:t>keypoints</a:t>
            </a:r>
            <a:r>
              <a:rPr lang="en-US" dirty="0" smtClean="0"/>
              <a:t> (m=6)</a:t>
            </a:r>
          </a:p>
          <a:p>
            <a:pPr marL="914400" lvl="1" indent="-514350">
              <a:buFont typeface="+mj-lt"/>
              <a:buAutoNum type="alphaLcParenR"/>
              <a:defRPr/>
            </a:pPr>
            <a:r>
              <a:rPr lang="en-US" dirty="0" smtClean="0"/>
              <a:t>Solve </a:t>
            </a:r>
            <a:r>
              <a:rPr lang="en-US" dirty="0" err="1" smtClean="0"/>
              <a:t>homography</a:t>
            </a:r>
            <a:r>
              <a:rPr lang="en-US" dirty="0" smtClean="0"/>
              <a:t> </a:t>
            </a:r>
            <a:r>
              <a:rPr lang="en-US" b="1" dirty="0" err="1" smtClean="0"/>
              <a:t>H</a:t>
            </a:r>
            <a:r>
              <a:rPr lang="en-US" baseline="-25000" dirty="0" err="1" smtClean="0"/>
              <a:t>ij</a:t>
            </a:r>
            <a:r>
              <a:rPr lang="en-US" dirty="0" smtClean="0"/>
              <a:t> for each matched image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591720" y="2825640"/>
              <a:ext cx="5254560" cy="565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81640" y="2815200"/>
                <a:ext cx="5275440" cy="58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377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32"/>
          <p:cNvGrpSpPr>
            <a:grpSpLocks noChangeAspect="1"/>
          </p:cNvGrpSpPr>
          <p:nvPr/>
        </p:nvGrpSpPr>
        <p:grpSpPr bwMode="auto">
          <a:xfrm rot="5400000">
            <a:off x="830399" y="2535374"/>
            <a:ext cx="6747514" cy="1897738"/>
            <a:chOff x="9216" y="4176"/>
            <a:chExt cx="9216" cy="2592"/>
          </a:xfrm>
        </p:grpSpPr>
        <p:pic>
          <p:nvPicPr>
            <p:cNvPr id="3" name="Picture 1033" descr="C:\WINDOWS\Desktop\is2003\images\thumb\0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8" y="4176"/>
              <a:ext cx="1152" cy="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1034" descr="C:\WINDOWS\Desktop\is2003\images\thumb\1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6" y="4176"/>
              <a:ext cx="1152" cy="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1035" descr="C:\WINDOWS\Desktop\is2003\images\thumb\2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0" y="4176"/>
              <a:ext cx="1152" cy="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036" descr="C:\WINDOWS\Desktop\is2003\images\thumb\4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24" y="4176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037" descr="C:\WINDOWS\Desktop\is2003\images\thumb\5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76" y="4176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038" descr="C:\WINDOWS\Desktop\is2003\images\thumb\6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8" y="4176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039" descr="C:\WINDOWS\Desktop\is2003\images\thumb\7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0" y="4176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040" descr="C:\WINDOWS\Desktop\is2003\images\thumb\8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6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041" descr="C:\WINDOWS\Desktop\is2003\images\thumb\9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8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042" descr="C:\WINDOWS\Desktop\is2003\images\thumb\10.jp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0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043" descr="C:\WINDOWS\Desktop\is2003\images\thumb\11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2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044" descr="C:\WINDOWS\Desktop\is2003\images\thumb\12.jp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24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045" descr="C:\WINDOWS\Desktop\is2003\images\thumb\13.jp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76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046" descr="C:\WINDOWS\Desktop\is2003\images\thumb\14.jp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8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047" descr="C:\WINDOWS\Desktop\is2003\images\thumb\15.jp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0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048" descr="C:\WINDOWS\Desktop\is2003\images\thumb\19.jp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2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049" descr="C:\WINDOWS\Desktop\is2003\images\thumb\20.jp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24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050" descr="C:\WINDOWS\Desktop\is2003\images\thumb\21.jp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76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051" descr="C:\WINDOWS\Desktop\is2003\images\thumb\22.jpg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8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1052" descr="C:\WINDOWS\Desktop\is2003\images\thumb\23.jpg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0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1053" descr="C:\WINDOWS\Desktop\is2003\images\thumb\3.jp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2" y="4176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1054" descr="C:\WINDOWS\Desktop\is2003\images\thumb\16.jpg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6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1055" descr="C:\WINDOWS\Desktop\is2003\images\thumb\17.jpg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8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1056" descr="C:\WINDOWS\Desktop\is2003\images\thumb\18.jpg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0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7" name="Oval 26"/>
          <p:cNvSpPr/>
          <p:nvPr/>
        </p:nvSpPr>
        <p:spPr>
          <a:xfrm>
            <a:off x="4613730" y="349325"/>
            <a:ext cx="102870" cy="91440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869000" y="1238484"/>
            <a:ext cx="102870" cy="91440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066815" y="1450415"/>
            <a:ext cx="102870" cy="91440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904832" y="3564965"/>
            <a:ext cx="102870" cy="91440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571576" y="440765"/>
            <a:ext cx="102870" cy="91440"/>
          </a:xfrm>
          <a:prstGeom prst="ellipse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306722" y="1250378"/>
            <a:ext cx="102870" cy="91440"/>
          </a:xfrm>
          <a:prstGeom prst="ellipse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101285" y="2202414"/>
            <a:ext cx="102870" cy="91440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7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Recognizing Panoramas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None/>
              <a:defRPr/>
            </a:pPr>
            <a:r>
              <a:rPr lang="en-US" dirty="0" smtClean="0"/>
              <a:t>Input: N images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Extract SIFT points, descriptors from all images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Find K-nearest neighbors for each point (K=4)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For each image</a:t>
            </a:r>
          </a:p>
          <a:p>
            <a:pPr marL="914400" lvl="1" indent="-514350">
              <a:buFont typeface="+mj-lt"/>
              <a:buAutoNum type="alphaLcParenR"/>
              <a:defRPr/>
            </a:pPr>
            <a:r>
              <a:rPr lang="en-US" dirty="0" smtClean="0"/>
              <a:t>Select M candidate matching images by counting matched </a:t>
            </a:r>
            <a:r>
              <a:rPr lang="en-US" dirty="0" err="1" smtClean="0"/>
              <a:t>keypoints</a:t>
            </a:r>
            <a:r>
              <a:rPr lang="en-US" dirty="0" smtClean="0"/>
              <a:t> (m=6)</a:t>
            </a:r>
          </a:p>
          <a:p>
            <a:pPr marL="914400" lvl="1" indent="-514350">
              <a:buFont typeface="+mj-lt"/>
              <a:buAutoNum type="alphaLcParenR"/>
              <a:defRPr/>
            </a:pPr>
            <a:r>
              <a:rPr lang="en-US" dirty="0" smtClean="0"/>
              <a:t>Solve </a:t>
            </a:r>
            <a:r>
              <a:rPr lang="en-US" dirty="0" err="1" smtClean="0"/>
              <a:t>homography</a:t>
            </a:r>
            <a:r>
              <a:rPr lang="en-US" dirty="0" smtClean="0"/>
              <a:t> </a:t>
            </a:r>
            <a:r>
              <a:rPr lang="en-US" b="1" dirty="0" err="1" smtClean="0"/>
              <a:t>H</a:t>
            </a:r>
            <a:r>
              <a:rPr lang="en-US" baseline="-25000" dirty="0" err="1" smtClean="0"/>
              <a:t>ij</a:t>
            </a:r>
            <a:r>
              <a:rPr lang="en-US" dirty="0" smtClean="0"/>
              <a:t> for each matched image</a:t>
            </a:r>
          </a:p>
          <a:p>
            <a:pPr marL="914400" lvl="1" indent="-514350">
              <a:buFont typeface="+mj-lt"/>
              <a:buAutoNum type="alphaLcParenR"/>
              <a:defRPr/>
            </a:pPr>
            <a:r>
              <a:rPr lang="en-US" dirty="0" smtClean="0"/>
              <a:t>Decide if match is valid (</a:t>
            </a:r>
            <a:r>
              <a:rPr lang="en-US" dirty="0" err="1" smtClean="0"/>
              <a:t>n</a:t>
            </a:r>
            <a:r>
              <a:rPr lang="en-US" baseline="-25000" dirty="0" err="1" smtClean="0"/>
              <a:t>i</a:t>
            </a:r>
            <a:r>
              <a:rPr lang="en-US" dirty="0" smtClean="0"/>
              <a:t>  &gt;  8  +   0.3  </a:t>
            </a:r>
            <a:r>
              <a:rPr lang="en-US" dirty="0" err="1" smtClean="0"/>
              <a:t>n</a:t>
            </a:r>
            <a:r>
              <a:rPr lang="en-US" baseline="-25000" dirty="0" err="1" smtClean="0"/>
              <a:t>f</a:t>
            </a:r>
            <a:r>
              <a:rPr lang="en-US" dirty="0" smtClean="0"/>
              <a:t> )</a:t>
            </a:r>
            <a:endParaRPr lang="en-US" baseline="-25000" dirty="0"/>
          </a:p>
        </p:txBody>
      </p:sp>
      <p:cxnSp>
        <p:nvCxnSpPr>
          <p:cNvPr id="5" name="Straight Arrow Connector 4"/>
          <p:cNvCxnSpPr/>
          <p:nvPr/>
        </p:nvCxnSpPr>
        <p:spPr>
          <a:xfrm rot="5400000" flipH="1" flipV="1">
            <a:off x="4572000" y="5867400"/>
            <a:ext cx="5334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41" name="TextBox 5"/>
          <p:cNvSpPr txBox="1">
            <a:spLocks noChangeArrowheads="1"/>
          </p:cNvSpPr>
          <p:nvPr/>
        </p:nvSpPr>
        <p:spPr bwMode="auto">
          <a:xfrm>
            <a:off x="4114800" y="6324600"/>
            <a:ext cx="9794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# inliers</a:t>
            </a:r>
          </a:p>
        </p:txBody>
      </p:sp>
      <p:sp>
        <p:nvSpPr>
          <p:cNvPr id="39942" name="TextBox 6"/>
          <p:cNvSpPr txBox="1">
            <a:spLocks noChangeArrowheads="1"/>
          </p:cNvSpPr>
          <p:nvPr/>
        </p:nvSpPr>
        <p:spPr bwMode="auto">
          <a:xfrm>
            <a:off x="6629400" y="6211888"/>
            <a:ext cx="1905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# keypoints in overlapping area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rot="16200000" flipV="1">
            <a:off x="6858000" y="5867400"/>
            <a:ext cx="5334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05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Recognizing Panoramas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 smtClean="0"/>
              <a:t>(now we have matched pairs of images)</a:t>
            </a:r>
          </a:p>
          <a:p>
            <a:pPr marL="514350" indent="-514350">
              <a:buFont typeface="Arial" charset="0"/>
              <a:buAutoNum type="arabicPeriod" startAt="4"/>
              <a:defRPr/>
            </a:pPr>
            <a:r>
              <a:rPr lang="en-US" dirty="0" smtClean="0"/>
              <a:t>Make a graph of matched pairs</a:t>
            </a:r>
          </a:p>
          <a:p>
            <a:pPr marL="0" indent="0">
              <a:buNone/>
              <a:defRPr/>
            </a:pPr>
            <a:r>
              <a:rPr lang="en-US" dirty="0" smtClean="0"/>
              <a:t>      Find connected components of the graph</a:t>
            </a:r>
          </a:p>
        </p:txBody>
      </p:sp>
      <p:sp>
        <p:nvSpPr>
          <p:cNvPr id="2" name="Oval 1"/>
          <p:cNvSpPr/>
          <p:nvPr/>
        </p:nvSpPr>
        <p:spPr>
          <a:xfrm>
            <a:off x="1672046" y="3775166"/>
            <a:ext cx="217714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737360" y="4602480"/>
            <a:ext cx="217714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468880" y="4602480"/>
            <a:ext cx="217714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081347" y="4175760"/>
            <a:ext cx="217714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481943" y="3770812"/>
            <a:ext cx="217714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583577" y="4232366"/>
            <a:ext cx="217714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458789" y="4214948"/>
            <a:ext cx="217714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036423" y="3775166"/>
            <a:ext cx="217714" cy="2177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11" idx="3"/>
            <a:endCxn id="9" idx="7"/>
          </p:cNvCxnSpPr>
          <p:nvPr/>
        </p:nvCxnSpPr>
        <p:spPr>
          <a:xfrm flipH="1">
            <a:off x="3769408" y="3960997"/>
            <a:ext cx="298898" cy="3032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1" idx="5"/>
            <a:endCxn id="10" idx="1"/>
          </p:cNvCxnSpPr>
          <p:nvPr/>
        </p:nvCxnSpPr>
        <p:spPr>
          <a:xfrm>
            <a:off x="4222254" y="3960997"/>
            <a:ext cx="268418" cy="2858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9" idx="5"/>
            <a:endCxn id="10" idx="3"/>
          </p:cNvCxnSpPr>
          <p:nvPr/>
        </p:nvCxnSpPr>
        <p:spPr>
          <a:xfrm flipV="1">
            <a:off x="3769408" y="4400779"/>
            <a:ext cx="721264" cy="174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" idx="3"/>
            <a:endCxn id="7" idx="7"/>
          </p:cNvCxnSpPr>
          <p:nvPr/>
        </p:nvCxnSpPr>
        <p:spPr>
          <a:xfrm flipH="1">
            <a:off x="2267178" y="3956643"/>
            <a:ext cx="246648" cy="251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5" idx="7"/>
            <a:endCxn id="7" idx="3"/>
          </p:cNvCxnSpPr>
          <p:nvPr/>
        </p:nvCxnSpPr>
        <p:spPr>
          <a:xfrm flipV="1">
            <a:off x="1923191" y="4361591"/>
            <a:ext cx="190039" cy="2727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2" idx="5"/>
            <a:endCxn id="7" idx="1"/>
          </p:cNvCxnSpPr>
          <p:nvPr/>
        </p:nvCxnSpPr>
        <p:spPr>
          <a:xfrm>
            <a:off x="1857877" y="3960997"/>
            <a:ext cx="255353" cy="2466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5"/>
            <a:endCxn id="6" idx="1"/>
          </p:cNvCxnSpPr>
          <p:nvPr/>
        </p:nvCxnSpPr>
        <p:spPr>
          <a:xfrm>
            <a:off x="2267178" y="4361591"/>
            <a:ext cx="233585" cy="2727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" idx="6"/>
            <a:endCxn id="8" idx="2"/>
          </p:cNvCxnSpPr>
          <p:nvPr/>
        </p:nvCxnSpPr>
        <p:spPr>
          <a:xfrm flipV="1">
            <a:off x="1889760" y="3879669"/>
            <a:ext cx="592183" cy="43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5" idx="6"/>
            <a:endCxn id="6" idx="2"/>
          </p:cNvCxnSpPr>
          <p:nvPr/>
        </p:nvCxnSpPr>
        <p:spPr>
          <a:xfrm>
            <a:off x="1955074" y="4711337"/>
            <a:ext cx="5138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:\WINDOWS\Desktop\iccv2003\images\SIFT2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924300"/>
            <a:ext cx="3675063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 descr="C:\WINDOWS\Desktop\iccv2003\images\SIFT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24300"/>
            <a:ext cx="3675063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4" descr="C:\WINDOWS\Desktop\is2003\images\image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43000"/>
            <a:ext cx="367665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5" descr="C:\WINDOWS\Desktop\is2003\images\image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143000"/>
            <a:ext cx="367665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RANSAC for Homography</a:t>
            </a:r>
          </a:p>
        </p:txBody>
      </p:sp>
      <p:sp>
        <p:nvSpPr>
          <p:cNvPr id="26631" name="TextBox 6"/>
          <p:cNvSpPr txBox="1">
            <a:spLocks noChangeArrowheads="1"/>
          </p:cNvSpPr>
          <p:nvPr/>
        </p:nvSpPr>
        <p:spPr bwMode="auto">
          <a:xfrm>
            <a:off x="2743200" y="4038600"/>
            <a:ext cx="3602038" cy="52387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800"/>
              <a:t>Initial Matched Points</a:t>
            </a:r>
          </a:p>
        </p:txBody>
      </p:sp>
    </p:spTree>
    <p:extLst>
      <p:ext uri="{BB962C8B-B14F-4D97-AF65-F5344CB8AC3E}">
        <p14:creationId xmlns:p14="http://schemas.microsoft.com/office/powerpoint/2010/main" val="51829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Finding the panoramas</a:t>
            </a:r>
          </a:p>
        </p:txBody>
      </p:sp>
      <p:grpSp>
        <p:nvGrpSpPr>
          <p:cNvPr id="41987" name="Group 1032"/>
          <p:cNvGrpSpPr>
            <a:grpSpLocks noChangeAspect="1"/>
          </p:cNvGrpSpPr>
          <p:nvPr/>
        </p:nvGrpSpPr>
        <p:grpSpPr bwMode="auto">
          <a:xfrm>
            <a:off x="990600" y="1371600"/>
            <a:ext cx="7010400" cy="1971675"/>
            <a:chOff x="9216" y="4176"/>
            <a:chExt cx="9216" cy="2592"/>
          </a:xfrm>
        </p:grpSpPr>
        <p:pic>
          <p:nvPicPr>
            <p:cNvPr id="42011" name="Picture 1033" descr="C:\WINDOWS\Desktop\is2003\images\thumb\0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8" y="4176"/>
              <a:ext cx="1152" cy="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12" name="Picture 1034" descr="C:\WINDOWS\Desktop\is2003\images\thumb\1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6" y="4176"/>
              <a:ext cx="1152" cy="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13" name="Picture 1035" descr="C:\WINDOWS\Desktop\is2003\images\thumb\2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0" y="4176"/>
              <a:ext cx="1152" cy="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14" name="Picture 1036" descr="C:\WINDOWS\Desktop\is2003\images\thumb\4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24" y="4176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15" name="Picture 1037" descr="C:\WINDOWS\Desktop\is2003\images\thumb\5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76" y="4176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16" name="Picture 1038" descr="C:\WINDOWS\Desktop\is2003\images\thumb\6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8" y="4176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17" name="Picture 1039" descr="C:\WINDOWS\Desktop\is2003\images\thumb\7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0" y="4176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18" name="Picture 1040" descr="C:\WINDOWS\Desktop\is2003\images\thumb\8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6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19" name="Picture 1041" descr="C:\WINDOWS\Desktop\is2003\images\thumb\9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8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20" name="Picture 1042" descr="C:\WINDOWS\Desktop\is2003\images\thumb\10.jp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0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21" name="Picture 1043" descr="C:\WINDOWS\Desktop\is2003\images\thumb\11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2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22" name="Picture 1044" descr="C:\WINDOWS\Desktop\is2003\images\thumb\12.jp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24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23" name="Picture 1045" descr="C:\WINDOWS\Desktop\is2003\images\thumb\13.jp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76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24" name="Picture 1046" descr="C:\WINDOWS\Desktop\is2003\images\thumb\14.jp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8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25" name="Picture 1047" descr="C:\WINDOWS\Desktop\is2003\images\thumb\15.jp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0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26" name="Picture 1048" descr="C:\WINDOWS\Desktop\is2003\images\thumb\19.jp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2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27" name="Picture 1049" descr="C:\WINDOWS\Desktop\is2003\images\thumb\20.jp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24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28" name="Picture 1050" descr="C:\WINDOWS\Desktop\is2003\images\thumb\21.jp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76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29" name="Picture 1051" descr="C:\WINDOWS\Desktop\is2003\images\thumb\22.jpg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8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30" name="Picture 1052" descr="C:\WINDOWS\Desktop\is2003\images\thumb\23.jpg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0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31" name="Picture 1053" descr="C:\WINDOWS\Desktop\is2003\images\thumb\3.jp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2" y="4176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32" name="Picture 1054" descr="C:\WINDOWS\Desktop\is2003\images\thumb\16.jpg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6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33" name="Picture 1055" descr="C:\WINDOWS\Desktop\is2003\images\thumb\17.jpg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8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34" name="Picture 1056" descr="C:\WINDOWS\Desktop\is2003\images\thumb\18.jpg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0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988" name="Line 1085"/>
          <p:cNvSpPr>
            <a:spLocks noChangeShapeType="1"/>
          </p:cNvSpPr>
          <p:nvPr/>
        </p:nvSpPr>
        <p:spPr bwMode="auto">
          <a:xfrm>
            <a:off x="1524000" y="1524000"/>
            <a:ext cx="7588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89" name="Line 1086"/>
          <p:cNvSpPr>
            <a:spLocks noChangeShapeType="1"/>
          </p:cNvSpPr>
          <p:nvPr/>
        </p:nvSpPr>
        <p:spPr bwMode="auto">
          <a:xfrm flipV="1">
            <a:off x="5943600" y="1676400"/>
            <a:ext cx="758825" cy="76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0" name="Line 1087"/>
          <p:cNvSpPr>
            <a:spLocks noChangeShapeType="1"/>
          </p:cNvSpPr>
          <p:nvPr/>
        </p:nvSpPr>
        <p:spPr bwMode="auto">
          <a:xfrm>
            <a:off x="6934200" y="1676400"/>
            <a:ext cx="7588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1" name="Line 1088"/>
          <p:cNvSpPr>
            <a:spLocks noChangeShapeType="1"/>
          </p:cNvSpPr>
          <p:nvPr/>
        </p:nvSpPr>
        <p:spPr bwMode="auto">
          <a:xfrm>
            <a:off x="2514600" y="1524000"/>
            <a:ext cx="7588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2" name="Line 1089"/>
          <p:cNvSpPr>
            <a:spLocks noChangeShapeType="1"/>
          </p:cNvSpPr>
          <p:nvPr/>
        </p:nvSpPr>
        <p:spPr bwMode="auto">
          <a:xfrm>
            <a:off x="1447800" y="2362200"/>
            <a:ext cx="7588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3" name="Line 1090"/>
          <p:cNvSpPr>
            <a:spLocks noChangeShapeType="1"/>
          </p:cNvSpPr>
          <p:nvPr/>
        </p:nvSpPr>
        <p:spPr bwMode="auto">
          <a:xfrm>
            <a:off x="2514600" y="2362200"/>
            <a:ext cx="7588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4" name="Line 1091"/>
          <p:cNvSpPr>
            <a:spLocks noChangeShapeType="1"/>
          </p:cNvSpPr>
          <p:nvPr/>
        </p:nvSpPr>
        <p:spPr bwMode="auto">
          <a:xfrm>
            <a:off x="3429000" y="2362200"/>
            <a:ext cx="7588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5" name="Line 1092"/>
          <p:cNvSpPr>
            <a:spLocks noChangeShapeType="1"/>
          </p:cNvSpPr>
          <p:nvPr/>
        </p:nvSpPr>
        <p:spPr bwMode="auto">
          <a:xfrm>
            <a:off x="4343400" y="2362200"/>
            <a:ext cx="7588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6" name="Line 1093"/>
          <p:cNvSpPr>
            <a:spLocks noChangeShapeType="1"/>
          </p:cNvSpPr>
          <p:nvPr/>
        </p:nvSpPr>
        <p:spPr bwMode="auto">
          <a:xfrm>
            <a:off x="5257800" y="2362200"/>
            <a:ext cx="7588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7" name="Line 1094"/>
          <p:cNvSpPr>
            <a:spLocks noChangeShapeType="1"/>
          </p:cNvSpPr>
          <p:nvPr/>
        </p:nvSpPr>
        <p:spPr bwMode="auto">
          <a:xfrm>
            <a:off x="5638800" y="1600200"/>
            <a:ext cx="15240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8" name="Line 1095"/>
          <p:cNvSpPr>
            <a:spLocks noChangeShapeType="1"/>
          </p:cNvSpPr>
          <p:nvPr/>
        </p:nvSpPr>
        <p:spPr bwMode="auto">
          <a:xfrm flipH="1">
            <a:off x="6096000" y="1905000"/>
            <a:ext cx="30480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9" name="Line 1096"/>
          <p:cNvSpPr>
            <a:spLocks noChangeShapeType="1"/>
          </p:cNvSpPr>
          <p:nvPr/>
        </p:nvSpPr>
        <p:spPr bwMode="auto">
          <a:xfrm flipH="1">
            <a:off x="1676400" y="1752600"/>
            <a:ext cx="12954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0" name="Line 1097"/>
          <p:cNvSpPr>
            <a:spLocks noChangeShapeType="1"/>
          </p:cNvSpPr>
          <p:nvPr/>
        </p:nvSpPr>
        <p:spPr bwMode="auto">
          <a:xfrm flipH="1">
            <a:off x="5715000" y="1447800"/>
            <a:ext cx="1828800" cy="76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1" name="Line 1098"/>
          <p:cNvSpPr>
            <a:spLocks noChangeShapeType="1"/>
          </p:cNvSpPr>
          <p:nvPr/>
        </p:nvSpPr>
        <p:spPr bwMode="auto">
          <a:xfrm flipV="1">
            <a:off x="1600200" y="2590800"/>
            <a:ext cx="12954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2" name="Line 1099"/>
          <p:cNvSpPr>
            <a:spLocks noChangeShapeType="1"/>
          </p:cNvSpPr>
          <p:nvPr/>
        </p:nvSpPr>
        <p:spPr bwMode="auto">
          <a:xfrm flipV="1">
            <a:off x="3048000" y="2590800"/>
            <a:ext cx="12954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3" name="Line 1100"/>
          <p:cNvSpPr>
            <a:spLocks noChangeShapeType="1"/>
          </p:cNvSpPr>
          <p:nvPr/>
        </p:nvSpPr>
        <p:spPr bwMode="auto">
          <a:xfrm flipV="1">
            <a:off x="4724400" y="2590800"/>
            <a:ext cx="12954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4" name="Line 1101"/>
          <p:cNvSpPr>
            <a:spLocks noChangeShapeType="1"/>
          </p:cNvSpPr>
          <p:nvPr/>
        </p:nvSpPr>
        <p:spPr bwMode="auto">
          <a:xfrm flipV="1">
            <a:off x="4038600" y="1905000"/>
            <a:ext cx="2667000" cy="304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5" name="Line 1102"/>
          <p:cNvSpPr>
            <a:spLocks noChangeShapeType="1"/>
          </p:cNvSpPr>
          <p:nvPr/>
        </p:nvSpPr>
        <p:spPr bwMode="auto">
          <a:xfrm flipV="1">
            <a:off x="5257800" y="1828800"/>
            <a:ext cx="60960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6" name="Line 1103"/>
          <p:cNvSpPr>
            <a:spLocks noChangeShapeType="1"/>
          </p:cNvSpPr>
          <p:nvPr/>
        </p:nvSpPr>
        <p:spPr bwMode="auto">
          <a:xfrm>
            <a:off x="1371600" y="2971800"/>
            <a:ext cx="914400" cy="304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7" name="Line 1104"/>
          <p:cNvSpPr>
            <a:spLocks noChangeShapeType="1"/>
          </p:cNvSpPr>
          <p:nvPr/>
        </p:nvSpPr>
        <p:spPr bwMode="auto">
          <a:xfrm flipV="1">
            <a:off x="2286000" y="2895600"/>
            <a:ext cx="6858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8" name="Line 1105"/>
          <p:cNvSpPr>
            <a:spLocks noChangeShapeType="1"/>
          </p:cNvSpPr>
          <p:nvPr/>
        </p:nvSpPr>
        <p:spPr bwMode="auto">
          <a:xfrm>
            <a:off x="4038600" y="3048000"/>
            <a:ext cx="1143000" cy="76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9" name="Line 1106"/>
          <p:cNvSpPr>
            <a:spLocks noChangeShapeType="1"/>
          </p:cNvSpPr>
          <p:nvPr/>
        </p:nvSpPr>
        <p:spPr bwMode="auto">
          <a:xfrm>
            <a:off x="4724400" y="2895600"/>
            <a:ext cx="1143000" cy="76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0" name="Line 1107"/>
          <p:cNvSpPr>
            <a:spLocks noChangeShapeType="1"/>
          </p:cNvSpPr>
          <p:nvPr/>
        </p:nvSpPr>
        <p:spPr bwMode="auto">
          <a:xfrm flipV="1">
            <a:off x="5638800" y="3124200"/>
            <a:ext cx="914400" cy="76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6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Finding the panoramas</a:t>
            </a:r>
          </a:p>
        </p:txBody>
      </p:sp>
      <p:grpSp>
        <p:nvGrpSpPr>
          <p:cNvPr id="43011" name="Group 3"/>
          <p:cNvGrpSpPr>
            <a:grpSpLocks noChangeAspect="1"/>
          </p:cNvGrpSpPr>
          <p:nvPr/>
        </p:nvGrpSpPr>
        <p:grpSpPr bwMode="auto">
          <a:xfrm>
            <a:off x="990600" y="1371600"/>
            <a:ext cx="7010400" cy="1971675"/>
            <a:chOff x="9216" y="4176"/>
            <a:chExt cx="9216" cy="2592"/>
          </a:xfrm>
        </p:grpSpPr>
        <p:pic>
          <p:nvPicPr>
            <p:cNvPr id="43050" name="Picture 4" descr="C:\WINDOWS\Desktop\is2003\images\thumb\0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8" y="4176"/>
              <a:ext cx="1152" cy="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51" name="Picture 5" descr="C:\WINDOWS\Desktop\is2003\images\thumb\1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6" y="4176"/>
              <a:ext cx="1152" cy="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52" name="Picture 6" descr="C:\WINDOWS\Desktop\is2003\images\thumb\2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0" y="4176"/>
              <a:ext cx="1152" cy="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53" name="Picture 7" descr="C:\WINDOWS\Desktop\is2003\images\thumb\4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24" y="4176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54" name="Picture 8" descr="C:\WINDOWS\Desktop\is2003\images\thumb\5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76" y="4176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55" name="Picture 9" descr="C:\WINDOWS\Desktop\is2003\images\thumb\6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8" y="4176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56" name="Picture 10" descr="C:\WINDOWS\Desktop\is2003\images\thumb\7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0" y="4176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57" name="Picture 11" descr="C:\WINDOWS\Desktop\is2003\images\thumb\8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6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58" name="Picture 12" descr="C:\WINDOWS\Desktop\is2003\images\thumb\9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8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59" name="Picture 13" descr="C:\WINDOWS\Desktop\is2003\images\thumb\10.jp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0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60" name="Picture 14" descr="C:\WINDOWS\Desktop\is2003\images\thumb\11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2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61" name="Picture 15" descr="C:\WINDOWS\Desktop\is2003\images\thumb\12.jp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24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62" name="Picture 16" descr="C:\WINDOWS\Desktop\is2003\images\thumb\13.jp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76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63" name="Picture 17" descr="C:\WINDOWS\Desktop\is2003\images\thumb\14.jp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8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64" name="Picture 18" descr="C:\WINDOWS\Desktop\is2003\images\thumb\15.jp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0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65" name="Picture 19" descr="C:\WINDOWS\Desktop\is2003\images\thumb\19.jp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2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66" name="Picture 20" descr="C:\WINDOWS\Desktop\is2003\images\thumb\20.jp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24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67" name="Picture 21" descr="C:\WINDOWS\Desktop\is2003\images\thumb\21.jp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76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68" name="Picture 22" descr="C:\WINDOWS\Desktop\is2003\images\thumb\22.jpg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8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69" name="Picture 23" descr="C:\WINDOWS\Desktop\is2003\images\thumb\23.jpg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0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70" name="Picture 24" descr="C:\WINDOWS\Desktop\is2003\images\thumb\3.jp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2" y="4176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71" name="Picture 25" descr="C:\WINDOWS\Desktop\is2003\images\thumb\16.jpg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6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72" name="Picture 26" descr="C:\WINDOWS\Desktop\is2003\images\thumb\17.jpg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8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73" name="Picture 27" descr="C:\WINDOWS\Desktop\is2003\images\thumb\18.jpg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0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3012" name="AutoShape 28"/>
          <p:cNvSpPr>
            <a:spLocks noChangeArrowheads="1"/>
          </p:cNvSpPr>
          <p:nvPr/>
        </p:nvSpPr>
        <p:spPr bwMode="auto">
          <a:xfrm>
            <a:off x="4146550" y="3125788"/>
            <a:ext cx="739775" cy="1090612"/>
          </a:xfrm>
          <a:prstGeom prst="downArrow">
            <a:avLst>
              <a:gd name="adj1" fmla="val 50000"/>
              <a:gd name="adj2" fmla="val 36856"/>
            </a:avLst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43013" name="Picture 29" descr="C:\WINDOWS\Desktop\is2003\images\thumb\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60198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4" name="Picture 30" descr="C:\WINDOWS\Desktop\is2003\images\thumb\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59436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5" name="Picture 31" descr="C:\WINDOWS\Desktop\is2003\images\thumb\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4864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6" name="Picture 32" descr="C:\WINDOWS\Desktop\is2003\images\thumb\7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57150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7" name="Picture 33" descr="C:\WINDOWS\Desktop\is2003\images\thumb\8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100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8" name="Picture 34" descr="C:\WINDOWS\Desktop\is2003\images\thumb\9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0386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9" name="Picture 35" descr="C:\WINDOWS\Desktop\is2003\images\thumb\10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6482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0" name="Picture 36" descr="C:\WINDOWS\Desktop\is2003\images\thumb\11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8100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1" name="Picture 37" descr="C:\WINDOWS\Desktop\is2003\images\thumb\12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5720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2" name="Picture 38" descr="C:\WINDOWS\Desktop\is2003\images\thumb\13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55626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3" name="Picture 39" descr="C:\WINDOWS\Desktop\is2003\images\thumb\19.jp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60198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4" name="Picture 40" descr="C:\WINDOWS\Desktop\is2003\images\thumb\20.jp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5626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5" name="Picture 41" descr="C:\WINDOWS\Desktop\is2003\images\thumb\21.jp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5626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6" name="Picture 42" descr="C:\WINDOWS\Desktop\is2003\images\thumb\22.jp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60198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7" name="Picture 43" descr="C:\WINDOWS\Desktop\is2003\images\thumb\16.jp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4958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8" name="Picture 44" descr="C:\WINDOWS\Desktop\is2003\images\thumb\17.jp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8100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9" name="Picture 45" descr="C:\WINDOWS\Desktop\is2003\images\thumb\18.jp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2672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30" name="Picture 46" descr="C:\WINDOWS\Desktop\is2003\images\thumb\6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0292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31" name="Picture 47" descr="C:\WINDOWS\Desktop\is2003\images\thumb\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9530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32" name="Line 48"/>
          <p:cNvSpPr>
            <a:spLocks noChangeShapeType="1"/>
          </p:cNvSpPr>
          <p:nvPr/>
        </p:nvSpPr>
        <p:spPr bwMode="auto">
          <a:xfrm flipH="1" flipV="1">
            <a:off x="2895600" y="5334000"/>
            <a:ext cx="152400" cy="6127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33" name="Line 49"/>
          <p:cNvSpPr>
            <a:spLocks noChangeShapeType="1"/>
          </p:cNvSpPr>
          <p:nvPr/>
        </p:nvSpPr>
        <p:spPr bwMode="auto">
          <a:xfrm flipH="1" flipV="1">
            <a:off x="3429000" y="4114800"/>
            <a:ext cx="0" cy="7651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34" name="Line 50"/>
          <p:cNvSpPr>
            <a:spLocks noChangeShapeType="1"/>
          </p:cNvSpPr>
          <p:nvPr/>
        </p:nvSpPr>
        <p:spPr bwMode="auto">
          <a:xfrm flipH="1" flipV="1">
            <a:off x="1981200" y="4038600"/>
            <a:ext cx="60960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35" name="Line 52"/>
          <p:cNvSpPr>
            <a:spLocks noChangeShapeType="1"/>
          </p:cNvSpPr>
          <p:nvPr/>
        </p:nvSpPr>
        <p:spPr bwMode="auto">
          <a:xfrm flipH="1" flipV="1">
            <a:off x="1828800" y="5486400"/>
            <a:ext cx="381000" cy="304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36" name="Line 54"/>
          <p:cNvSpPr>
            <a:spLocks noChangeShapeType="1"/>
          </p:cNvSpPr>
          <p:nvPr/>
        </p:nvSpPr>
        <p:spPr bwMode="auto">
          <a:xfrm flipH="1" flipV="1">
            <a:off x="4724400" y="5867400"/>
            <a:ext cx="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37" name="Line 55"/>
          <p:cNvSpPr>
            <a:spLocks noChangeShapeType="1"/>
          </p:cNvSpPr>
          <p:nvPr/>
        </p:nvSpPr>
        <p:spPr bwMode="auto">
          <a:xfrm flipH="1" flipV="1">
            <a:off x="2514600" y="4800600"/>
            <a:ext cx="381000" cy="304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38" name="Line 56"/>
          <p:cNvSpPr>
            <a:spLocks noChangeShapeType="1"/>
          </p:cNvSpPr>
          <p:nvPr/>
        </p:nvSpPr>
        <p:spPr bwMode="auto">
          <a:xfrm flipH="1" flipV="1">
            <a:off x="2057400" y="4800600"/>
            <a:ext cx="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39" name="Line 57"/>
          <p:cNvSpPr>
            <a:spLocks noChangeShapeType="1"/>
          </p:cNvSpPr>
          <p:nvPr/>
        </p:nvSpPr>
        <p:spPr bwMode="auto">
          <a:xfrm flipH="1">
            <a:off x="2743200" y="4191000"/>
            <a:ext cx="457200" cy="76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40" name="Line 58"/>
          <p:cNvSpPr>
            <a:spLocks noChangeShapeType="1"/>
          </p:cNvSpPr>
          <p:nvPr/>
        </p:nvSpPr>
        <p:spPr bwMode="auto">
          <a:xfrm flipH="1" flipV="1">
            <a:off x="2514600" y="4953000"/>
            <a:ext cx="0" cy="9144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41" name="Line 59"/>
          <p:cNvSpPr>
            <a:spLocks noChangeShapeType="1"/>
          </p:cNvSpPr>
          <p:nvPr/>
        </p:nvSpPr>
        <p:spPr bwMode="auto">
          <a:xfrm flipH="1" flipV="1">
            <a:off x="7391400" y="5791200"/>
            <a:ext cx="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42" name="Line 60"/>
          <p:cNvSpPr>
            <a:spLocks noChangeShapeType="1"/>
          </p:cNvSpPr>
          <p:nvPr/>
        </p:nvSpPr>
        <p:spPr bwMode="auto">
          <a:xfrm flipH="1" flipV="1">
            <a:off x="5105400" y="4800600"/>
            <a:ext cx="838200" cy="304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43" name="Line 61"/>
          <p:cNvSpPr>
            <a:spLocks noChangeShapeType="1"/>
          </p:cNvSpPr>
          <p:nvPr/>
        </p:nvSpPr>
        <p:spPr bwMode="auto">
          <a:xfrm flipV="1">
            <a:off x="5257800" y="4038600"/>
            <a:ext cx="38100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44" name="Line 62"/>
          <p:cNvSpPr>
            <a:spLocks noChangeShapeType="1"/>
          </p:cNvSpPr>
          <p:nvPr/>
        </p:nvSpPr>
        <p:spPr bwMode="auto">
          <a:xfrm flipH="1" flipV="1">
            <a:off x="5943600" y="4191000"/>
            <a:ext cx="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45" name="Line 63"/>
          <p:cNvSpPr>
            <a:spLocks noChangeShapeType="1"/>
          </p:cNvSpPr>
          <p:nvPr/>
        </p:nvSpPr>
        <p:spPr bwMode="auto">
          <a:xfrm flipH="1" flipV="1">
            <a:off x="4800600" y="6477000"/>
            <a:ext cx="4572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46" name="Line 64"/>
          <p:cNvSpPr>
            <a:spLocks noChangeShapeType="1"/>
          </p:cNvSpPr>
          <p:nvPr/>
        </p:nvSpPr>
        <p:spPr bwMode="auto">
          <a:xfrm flipH="1" flipV="1">
            <a:off x="5257800" y="5867400"/>
            <a:ext cx="7620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47" name="Line 65"/>
          <p:cNvSpPr>
            <a:spLocks noChangeShapeType="1"/>
          </p:cNvSpPr>
          <p:nvPr/>
        </p:nvSpPr>
        <p:spPr bwMode="auto">
          <a:xfrm flipV="1">
            <a:off x="6629400" y="5791200"/>
            <a:ext cx="5334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48" name="Line 66"/>
          <p:cNvSpPr>
            <a:spLocks noChangeShapeType="1"/>
          </p:cNvSpPr>
          <p:nvPr/>
        </p:nvSpPr>
        <p:spPr bwMode="auto">
          <a:xfrm flipV="1">
            <a:off x="6858000" y="6477000"/>
            <a:ext cx="5334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49" name="Line 67"/>
          <p:cNvSpPr>
            <a:spLocks noChangeShapeType="1"/>
          </p:cNvSpPr>
          <p:nvPr/>
        </p:nvSpPr>
        <p:spPr bwMode="auto">
          <a:xfrm flipH="1" flipV="1">
            <a:off x="6629400" y="5943600"/>
            <a:ext cx="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54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Recognizing Panoramas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 smtClean="0"/>
              <a:t>(now we have matched pairs of images)</a:t>
            </a:r>
          </a:p>
          <a:p>
            <a:pPr marL="514350" indent="-514350">
              <a:buFont typeface="Arial" charset="0"/>
              <a:buAutoNum type="arabicPeriod" startAt="4"/>
              <a:defRPr/>
            </a:pPr>
            <a:r>
              <a:rPr lang="en-US" dirty="0" smtClean="0"/>
              <a:t>Find connected components</a:t>
            </a:r>
          </a:p>
          <a:p>
            <a:pPr marL="514350" indent="-514350">
              <a:buFont typeface="Arial" charset="0"/>
              <a:buAutoNum type="arabicPeriod" startAt="4"/>
              <a:defRPr/>
            </a:pPr>
            <a:r>
              <a:rPr lang="en-US" dirty="0" smtClean="0"/>
              <a:t>For each connected component</a:t>
            </a:r>
          </a:p>
          <a:p>
            <a:pPr marL="914400" lvl="1" indent="-514350">
              <a:buFont typeface="Arial" charset="0"/>
              <a:buAutoNum type="alphaLcParenR"/>
              <a:defRPr/>
            </a:pPr>
            <a:r>
              <a:rPr lang="en-US" dirty="0" smtClean="0"/>
              <a:t>Solve for rotation and f</a:t>
            </a:r>
          </a:p>
          <a:p>
            <a:pPr marL="914400" lvl="1" indent="-514350">
              <a:buFont typeface="Arial" charset="0"/>
              <a:buAutoNum type="alphaLcParenR"/>
              <a:defRPr/>
            </a:pPr>
            <a:r>
              <a:rPr lang="en-US" dirty="0" smtClean="0"/>
              <a:t>Project to a surface (plane, cylinder, or sphere)</a:t>
            </a:r>
          </a:p>
          <a:p>
            <a:pPr marL="914400" lvl="1" indent="-514350">
              <a:buFont typeface="Arial" charset="0"/>
              <a:buAutoNum type="alphaLcParenR"/>
              <a:defRPr/>
            </a:pPr>
            <a:r>
              <a:rPr lang="en-US" dirty="0" smtClean="0"/>
              <a:t>Render with multiband blending</a:t>
            </a:r>
          </a:p>
        </p:txBody>
      </p:sp>
    </p:spTree>
    <p:extLst>
      <p:ext uri="{BB962C8B-B14F-4D97-AF65-F5344CB8AC3E}">
        <p14:creationId xmlns:p14="http://schemas.microsoft.com/office/powerpoint/2010/main" val="409463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Finding the panoramas</a:t>
            </a:r>
          </a:p>
        </p:txBody>
      </p:sp>
      <p:grpSp>
        <p:nvGrpSpPr>
          <p:cNvPr id="44035" name="Group 1028"/>
          <p:cNvGrpSpPr>
            <a:grpSpLocks noChangeAspect="1"/>
          </p:cNvGrpSpPr>
          <p:nvPr/>
        </p:nvGrpSpPr>
        <p:grpSpPr bwMode="auto">
          <a:xfrm>
            <a:off x="1614488" y="3709988"/>
            <a:ext cx="5959475" cy="3022600"/>
            <a:chOff x="9504" y="5904"/>
            <a:chExt cx="8160" cy="4137"/>
          </a:xfrm>
        </p:grpSpPr>
        <p:pic>
          <p:nvPicPr>
            <p:cNvPr id="44062" name="Picture 1029" descr="C:\WINDOWS\Desktop\is2003\images\rohr2Large.jpg"/>
            <p:cNvPicPr preferRelativeResize="0"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16" y="5904"/>
              <a:ext cx="3840" cy="2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63" name="Picture 1030" descr="C:\WINDOWS\Desktop\is2003\images\rohr1Large.jpg"/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4" y="5904"/>
              <a:ext cx="3241" cy="4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64" name="Picture 1031" descr="C:\WINDOWS\Desktop\is2003\images\rohr3Large.jpg"/>
            <p:cNvPicPr preferRelativeResize="0"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16" y="8256"/>
              <a:ext cx="2496" cy="17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65" name="Picture 1032" descr="C:\WINDOWS\Desktop\is2003\images\rohr4Large.jpg"/>
            <p:cNvPicPr preferRelativeResize="0"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08" y="8256"/>
              <a:ext cx="2256" cy="1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036" name="Group 1033"/>
          <p:cNvGrpSpPr>
            <a:grpSpLocks noChangeAspect="1"/>
          </p:cNvGrpSpPr>
          <p:nvPr/>
        </p:nvGrpSpPr>
        <p:grpSpPr bwMode="auto">
          <a:xfrm>
            <a:off x="990600" y="1371600"/>
            <a:ext cx="7010400" cy="1971675"/>
            <a:chOff x="9216" y="4176"/>
            <a:chExt cx="9216" cy="2592"/>
          </a:xfrm>
        </p:grpSpPr>
        <p:pic>
          <p:nvPicPr>
            <p:cNvPr id="44038" name="Picture 1034" descr="C:\WINDOWS\Desktop\is2003\images\thumb\0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8" y="4176"/>
              <a:ext cx="1152" cy="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39" name="Picture 1035" descr="C:\WINDOWS\Desktop\is2003\images\thumb\1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6" y="4176"/>
              <a:ext cx="1152" cy="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40" name="Picture 1036" descr="C:\WINDOWS\Desktop\is2003\images\thumb\2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0" y="4176"/>
              <a:ext cx="1152" cy="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41" name="Picture 1037" descr="C:\WINDOWS\Desktop\is2003\images\thumb\4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24" y="4176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42" name="Picture 1038" descr="C:\WINDOWS\Desktop\is2003\images\thumb\5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76" y="4176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43" name="Picture 1039" descr="C:\WINDOWS\Desktop\is2003\images\thumb\6.jp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8" y="4176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44" name="Picture 1040" descr="C:\WINDOWS\Desktop\is2003\images\thumb\7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0" y="4176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45" name="Picture 1041" descr="C:\WINDOWS\Desktop\is2003\images\thumb\8.jp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6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46" name="Picture 1042" descr="C:\WINDOWS\Desktop\is2003\images\thumb\9.jp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8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47" name="Picture 1043" descr="C:\WINDOWS\Desktop\is2003\images\thumb\10.jp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0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48" name="Picture 1044" descr="C:\WINDOWS\Desktop\is2003\images\thumb\11.jp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2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49" name="Picture 1045" descr="C:\WINDOWS\Desktop\is2003\images\thumb\12.jp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24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50" name="Picture 1046" descr="C:\WINDOWS\Desktop\is2003\images\thumb\13.jp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76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51" name="Picture 1047" descr="C:\WINDOWS\Desktop\is2003\images\thumb\14.jp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8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52" name="Picture 1048" descr="C:\WINDOWS\Desktop\is2003\images\thumb\15.jpg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0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53" name="Picture 1049" descr="C:\WINDOWS\Desktop\is2003\images\thumb\19.jpg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2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54" name="Picture 1050" descr="C:\WINDOWS\Desktop\is2003\images\thumb\20.jpg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24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55" name="Picture 1051" descr="C:\WINDOWS\Desktop\is2003\images\thumb\21.jpg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76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56" name="Picture 1052" descr="C:\WINDOWS\Desktop\is2003\images\thumb\22.jpg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8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57" name="Picture 1053" descr="C:\WINDOWS\Desktop\is2003\images\thumb\23.jpg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0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58" name="Picture 1054" descr="C:\WINDOWS\Desktop\is2003\images\thumb\3.jpg"/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2" y="4176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59" name="Picture 1055" descr="C:\WINDOWS\Desktop\is2003\images\thumb\16.jpg"/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6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60" name="Picture 1056" descr="C:\WINDOWS\Desktop\is2003\images\thumb\17.jpg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8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61" name="Picture 1057" descr="C:\WINDOWS\Desktop\is2003\images\thumb\18.jpg"/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0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4037" name="AutoShape 1058"/>
          <p:cNvSpPr>
            <a:spLocks noChangeArrowheads="1"/>
          </p:cNvSpPr>
          <p:nvPr/>
        </p:nvSpPr>
        <p:spPr bwMode="auto">
          <a:xfrm>
            <a:off x="4146550" y="3125788"/>
            <a:ext cx="739775" cy="1090612"/>
          </a:xfrm>
          <a:prstGeom prst="downArrow">
            <a:avLst>
              <a:gd name="adj1" fmla="val 50000"/>
              <a:gd name="adj2" fmla="val 36856"/>
            </a:avLst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65078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4" descr="C:\WINDOWS\Desktop\is2003\images\image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43000"/>
            <a:ext cx="367665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5" descr="C:\WINDOWS\Desktop\is2003\images\image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143000"/>
            <a:ext cx="367665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RANSAC for Homography</a:t>
            </a:r>
          </a:p>
        </p:txBody>
      </p:sp>
      <p:pic>
        <p:nvPicPr>
          <p:cNvPr id="27653" name="Picture 7" descr="C:\WINDOWS\Desktop\is2003\images\matches1.jp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21125"/>
            <a:ext cx="3675063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8" descr="C:\WINDOWS\Desktop\is2003\images\matches2.jp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3921125"/>
            <a:ext cx="3675062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5" name="TextBox 6"/>
          <p:cNvSpPr txBox="1">
            <a:spLocks noChangeArrowheads="1"/>
          </p:cNvSpPr>
          <p:nvPr/>
        </p:nvSpPr>
        <p:spPr bwMode="auto">
          <a:xfrm>
            <a:off x="2743200" y="4038600"/>
            <a:ext cx="3543300" cy="52387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800"/>
              <a:t>Final Matched Points</a:t>
            </a:r>
          </a:p>
        </p:txBody>
      </p:sp>
    </p:spTree>
    <p:extLst>
      <p:ext uri="{BB962C8B-B14F-4D97-AF65-F5344CB8AC3E}">
        <p14:creationId xmlns:p14="http://schemas.microsoft.com/office/powerpoint/2010/main" val="90006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C:\WINDOWS\Desktop\is2003\images\image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43000"/>
            <a:ext cx="367665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 descr="C:\WINDOWS\Desktop\is2003\images\image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143000"/>
            <a:ext cx="367665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RANSAC for Homography</a:t>
            </a:r>
          </a:p>
        </p:txBody>
      </p:sp>
      <p:pic>
        <p:nvPicPr>
          <p:cNvPr id="29701" name="Picture 7" descr="C:\WINDOWS\Desktop\is2003\images\homograph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313" y="3922713"/>
            <a:ext cx="5691187" cy="284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2" name="AutoShape 8"/>
          <p:cNvSpPr>
            <a:spLocks noChangeArrowheads="1"/>
          </p:cNvSpPr>
          <p:nvPr/>
        </p:nvSpPr>
        <p:spPr bwMode="auto">
          <a:xfrm>
            <a:off x="4191000" y="3200400"/>
            <a:ext cx="739775" cy="1090613"/>
          </a:xfrm>
          <a:prstGeom prst="downArrow">
            <a:avLst>
              <a:gd name="adj1" fmla="val 50000"/>
              <a:gd name="adj2" fmla="val 36856"/>
            </a:avLst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29695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90765"/>
            <a:ext cx="8229600" cy="1143000"/>
          </a:xfrm>
          <a:ln/>
        </p:spPr>
        <p:txBody>
          <a:bodyPr rIns="132080"/>
          <a:lstStyle/>
          <a:p>
            <a:r>
              <a:rPr lang="en-US" dirty="0"/>
              <a:t>Image Blending</a:t>
            </a:r>
          </a:p>
        </p:txBody>
      </p:sp>
      <p:pic>
        <p:nvPicPr>
          <p:cNvPr id="38915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295400"/>
            <a:ext cx="2925763" cy="292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295400"/>
            <a:ext cx="2925763" cy="292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Picture 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505200"/>
            <a:ext cx="2925763" cy="2925763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644481" y="4968081"/>
            <a:ext cx="2058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What’s wrong?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04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24894"/>
            <a:ext cx="8229600" cy="1143000"/>
          </a:xfrm>
          <a:ln/>
        </p:spPr>
        <p:txBody>
          <a:bodyPr rIns="132080"/>
          <a:lstStyle/>
          <a:p>
            <a:r>
              <a:rPr lang="en-US" dirty="0"/>
              <a:t>Feathering</a:t>
            </a:r>
          </a:p>
        </p:txBody>
      </p:sp>
      <p:grpSp>
        <p:nvGrpSpPr>
          <p:cNvPr id="39962" name="Group 26"/>
          <p:cNvGrpSpPr>
            <a:grpSpLocks/>
          </p:cNvGrpSpPr>
          <p:nvPr/>
        </p:nvGrpSpPr>
        <p:grpSpPr bwMode="auto">
          <a:xfrm>
            <a:off x="990600" y="990600"/>
            <a:ext cx="6775450" cy="3048000"/>
            <a:chOff x="0" y="0"/>
            <a:chExt cx="4268" cy="1920"/>
          </a:xfrm>
        </p:grpSpPr>
        <p:pic>
          <p:nvPicPr>
            <p:cNvPr id="39939" name="Picture 3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" y="0"/>
              <a:ext cx="1644" cy="1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40" name="Picture 4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8" y="0"/>
              <a:ext cx="1650" cy="1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9950" name="Group 14"/>
            <p:cNvGrpSpPr>
              <a:grpSpLocks/>
            </p:cNvGrpSpPr>
            <p:nvPr/>
          </p:nvGrpSpPr>
          <p:grpSpPr bwMode="auto">
            <a:xfrm>
              <a:off x="0" y="1566"/>
              <a:ext cx="1914" cy="354"/>
              <a:chOff x="0" y="0"/>
              <a:chExt cx="1914" cy="353"/>
            </a:xfrm>
          </p:grpSpPr>
          <p:grpSp>
            <p:nvGrpSpPr>
              <p:cNvPr id="39943" name="Group 7"/>
              <p:cNvGrpSpPr>
                <a:grpSpLocks/>
              </p:cNvGrpSpPr>
              <p:nvPr/>
            </p:nvGrpSpPr>
            <p:grpSpPr bwMode="auto">
              <a:xfrm>
                <a:off x="0" y="129"/>
                <a:ext cx="214" cy="224"/>
                <a:chOff x="0" y="0"/>
                <a:chExt cx="214" cy="224"/>
              </a:xfrm>
            </p:grpSpPr>
            <p:sp>
              <p:nvSpPr>
                <p:cNvPr id="39941" name="Line 5"/>
                <p:cNvSpPr>
                  <a:spLocks noChangeShapeType="1"/>
                </p:cNvSpPr>
                <p:nvPr/>
              </p:nvSpPr>
              <p:spPr bwMode="auto">
                <a:xfrm>
                  <a:off x="127" y="121"/>
                  <a:ext cx="87" cy="1"/>
                </a:xfrm>
                <a:prstGeom prst="line">
                  <a:avLst/>
                </a:prstGeom>
                <a:noFill/>
                <a:ln w="952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9942" name="Rectangle 6"/>
                <p:cNvSpPr>
                  <a:spLocks/>
                </p:cNvSpPr>
                <p:nvPr/>
              </p:nvSpPr>
              <p:spPr bwMode="auto">
                <a:xfrm>
                  <a:off x="0" y="0"/>
                  <a:ext cx="169" cy="2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wrap="none" lIns="0" tIns="0" rIns="40639" bIns="0">
                  <a:spAutoFit/>
                </a:bodyPr>
                <a:lstStyle/>
                <a:p>
                  <a:pPr marL="39688"/>
                  <a:r>
                    <a:rPr lang="en-US" sz="1800">
                      <a:solidFill>
                        <a:schemeClr val="tx1"/>
                      </a:solidFill>
                      <a:ea typeface="ＭＳ Ｐゴシック" charset="0"/>
                      <a:cs typeface="Times New Roman" charset="0"/>
                    </a:rPr>
                    <a:t>0</a:t>
                  </a:r>
                </a:p>
              </p:txBody>
            </p:sp>
          </p:grpSp>
          <p:sp>
            <p:nvSpPr>
              <p:cNvPr id="39944" name="Line 8"/>
              <p:cNvSpPr>
                <a:spLocks noChangeShapeType="1"/>
              </p:cNvSpPr>
              <p:nvPr/>
            </p:nvSpPr>
            <p:spPr bwMode="auto">
              <a:xfrm>
                <a:off x="257" y="121"/>
                <a:ext cx="741" cy="1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9945" name="Line 9"/>
              <p:cNvSpPr>
                <a:spLocks noChangeShapeType="1"/>
              </p:cNvSpPr>
              <p:nvPr/>
            </p:nvSpPr>
            <p:spPr bwMode="auto">
              <a:xfrm>
                <a:off x="1173" y="251"/>
                <a:ext cx="741" cy="1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9946" name="Line 10"/>
              <p:cNvSpPr>
                <a:spLocks noChangeShapeType="1"/>
              </p:cNvSpPr>
              <p:nvPr/>
            </p:nvSpPr>
            <p:spPr bwMode="auto">
              <a:xfrm>
                <a:off x="998" y="121"/>
                <a:ext cx="175" cy="130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39949" name="Group 13"/>
              <p:cNvGrpSpPr>
                <a:grpSpLocks/>
              </p:cNvGrpSpPr>
              <p:nvPr/>
            </p:nvGrpSpPr>
            <p:grpSpPr bwMode="auto">
              <a:xfrm>
                <a:off x="0" y="0"/>
                <a:ext cx="214" cy="224"/>
                <a:chOff x="0" y="0"/>
                <a:chExt cx="214" cy="224"/>
              </a:xfrm>
            </p:grpSpPr>
            <p:sp>
              <p:nvSpPr>
                <p:cNvPr id="39947" name="Line 11"/>
                <p:cNvSpPr>
                  <a:spLocks noChangeShapeType="1"/>
                </p:cNvSpPr>
                <p:nvPr/>
              </p:nvSpPr>
              <p:spPr bwMode="auto">
                <a:xfrm>
                  <a:off x="127" y="121"/>
                  <a:ext cx="87" cy="1"/>
                </a:xfrm>
                <a:prstGeom prst="line">
                  <a:avLst/>
                </a:prstGeom>
                <a:noFill/>
                <a:ln w="9525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9948" name="Rectangle 12"/>
                <p:cNvSpPr>
                  <a:spLocks/>
                </p:cNvSpPr>
                <p:nvPr/>
              </p:nvSpPr>
              <p:spPr bwMode="auto">
                <a:xfrm>
                  <a:off x="0" y="0"/>
                  <a:ext cx="169" cy="2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wrap="none" lIns="0" tIns="0" rIns="40639" bIns="0">
                  <a:spAutoFit/>
                </a:bodyPr>
                <a:lstStyle/>
                <a:p>
                  <a:pPr marL="39688"/>
                  <a:r>
                    <a:rPr lang="en-US" sz="1800">
                      <a:solidFill>
                        <a:schemeClr val="tx1"/>
                      </a:solidFill>
                      <a:ea typeface="ＭＳ Ｐゴシック" charset="0"/>
                      <a:cs typeface="Times New Roman" charset="0"/>
                    </a:rPr>
                    <a:t>1</a:t>
                  </a:r>
                </a:p>
              </p:txBody>
            </p:sp>
          </p:grpSp>
        </p:grpSp>
        <p:grpSp>
          <p:nvGrpSpPr>
            <p:cNvPr id="39953" name="Group 17"/>
            <p:cNvGrpSpPr>
              <a:grpSpLocks/>
            </p:cNvGrpSpPr>
            <p:nvPr/>
          </p:nvGrpSpPr>
          <p:grpSpPr bwMode="auto">
            <a:xfrm>
              <a:off x="2353" y="1696"/>
              <a:ext cx="215" cy="224"/>
              <a:chOff x="0" y="0"/>
              <a:chExt cx="214" cy="224"/>
            </a:xfrm>
          </p:grpSpPr>
          <p:sp>
            <p:nvSpPr>
              <p:cNvPr id="39951" name="Line 15"/>
              <p:cNvSpPr>
                <a:spLocks noChangeShapeType="1"/>
              </p:cNvSpPr>
              <p:nvPr/>
            </p:nvSpPr>
            <p:spPr bwMode="auto">
              <a:xfrm>
                <a:off x="127" y="121"/>
                <a:ext cx="87" cy="1"/>
              </a:xfrm>
              <a:prstGeom prst="line">
                <a:avLst/>
              </a:pr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9952" name="Rectangle 16"/>
              <p:cNvSpPr>
                <a:spLocks/>
              </p:cNvSpPr>
              <p:nvPr/>
            </p:nvSpPr>
            <p:spPr bwMode="auto">
              <a:xfrm>
                <a:off x="0" y="0"/>
                <a:ext cx="169" cy="2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40639" bIns="0">
                <a:spAutoFit/>
              </a:bodyPr>
              <a:lstStyle/>
              <a:p>
                <a:pPr marL="39688"/>
                <a:r>
                  <a:rPr lang="en-US" sz="1800">
                    <a:solidFill>
                      <a:schemeClr val="tx1"/>
                    </a:solidFill>
                    <a:ea typeface="ＭＳ Ｐゴシック" charset="0"/>
                    <a:cs typeface="Times New Roman" charset="0"/>
                  </a:rPr>
                  <a:t>0</a:t>
                </a:r>
              </a:p>
            </p:txBody>
          </p:sp>
        </p:grpSp>
        <p:grpSp>
          <p:nvGrpSpPr>
            <p:cNvPr id="39957" name="Group 21"/>
            <p:cNvGrpSpPr>
              <a:grpSpLocks/>
            </p:cNvGrpSpPr>
            <p:nvPr/>
          </p:nvGrpSpPr>
          <p:grpSpPr bwMode="auto">
            <a:xfrm flipH="1">
              <a:off x="2611" y="1688"/>
              <a:ext cx="1657" cy="130"/>
              <a:chOff x="0" y="0"/>
              <a:chExt cx="1656" cy="130"/>
            </a:xfrm>
          </p:grpSpPr>
          <p:sp>
            <p:nvSpPr>
              <p:cNvPr id="39954" name="Line 18"/>
              <p:cNvSpPr>
                <a:spLocks noChangeShapeType="1"/>
              </p:cNvSpPr>
              <p:nvPr/>
            </p:nvSpPr>
            <p:spPr bwMode="auto">
              <a:xfrm>
                <a:off x="0" y="0"/>
                <a:ext cx="740" cy="1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9955" name="Line 19"/>
              <p:cNvSpPr>
                <a:spLocks noChangeShapeType="1"/>
              </p:cNvSpPr>
              <p:nvPr/>
            </p:nvSpPr>
            <p:spPr bwMode="auto">
              <a:xfrm>
                <a:off x="915" y="129"/>
                <a:ext cx="741" cy="1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9956" name="Line 20"/>
              <p:cNvSpPr>
                <a:spLocks noChangeShapeType="1"/>
              </p:cNvSpPr>
              <p:nvPr/>
            </p:nvSpPr>
            <p:spPr bwMode="auto">
              <a:xfrm>
                <a:off x="740" y="0"/>
                <a:ext cx="175" cy="129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9960" name="Group 24"/>
            <p:cNvGrpSpPr>
              <a:grpSpLocks/>
            </p:cNvGrpSpPr>
            <p:nvPr/>
          </p:nvGrpSpPr>
          <p:grpSpPr bwMode="auto">
            <a:xfrm>
              <a:off x="2353" y="1565"/>
              <a:ext cx="215" cy="224"/>
              <a:chOff x="0" y="0"/>
              <a:chExt cx="214" cy="224"/>
            </a:xfrm>
          </p:grpSpPr>
          <p:sp>
            <p:nvSpPr>
              <p:cNvPr id="39958" name="Line 22"/>
              <p:cNvSpPr>
                <a:spLocks noChangeShapeType="1"/>
              </p:cNvSpPr>
              <p:nvPr/>
            </p:nvSpPr>
            <p:spPr bwMode="auto">
              <a:xfrm>
                <a:off x="127" y="122"/>
                <a:ext cx="87" cy="1"/>
              </a:xfrm>
              <a:prstGeom prst="line">
                <a:avLst/>
              </a:pr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9959" name="Rectangle 23"/>
              <p:cNvSpPr>
                <a:spLocks/>
              </p:cNvSpPr>
              <p:nvPr/>
            </p:nvSpPr>
            <p:spPr bwMode="auto">
              <a:xfrm>
                <a:off x="0" y="0"/>
                <a:ext cx="169" cy="2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40639" bIns="0">
                <a:spAutoFit/>
              </a:bodyPr>
              <a:lstStyle/>
              <a:p>
                <a:pPr marL="39688"/>
                <a:r>
                  <a:rPr lang="en-US" sz="1800">
                    <a:solidFill>
                      <a:schemeClr val="tx1"/>
                    </a:solidFill>
                    <a:ea typeface="ＭＳ Ｐゴシック" charset="0"/>
                    <a:cs typeface="Times New Roman" charset="0"/>
                  </a:rPr>
                  <a:t>1</a:t>
                </a:r>
              </a:p>
            </p:txBody>
          </p:sp>
        </p:grpSp>
        <p:sp>
          <p:nvSpPr>
            <p:cNvPr id="39961" name="Rectangle 25"/>
            <p:cNvSpPr>
              <a:spLocks/>
            </p:cNvSpPr>
            <p:nvPr/>
          </p:nvSpPr>
          <p:spPr bwMode="auto">
            <a:xfrm>
              <a:off x="2088" y="467"/>
              <a:ext cx="371" cy="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39688"/>
              <a:r>
                <a:rPr lang="en-US" sz="6000">
                  <a:solidFill>
                    <a:srgbClr val="FF0000"/>
                  </a:solidFill>
                  <a:latin typeface="Times New Roman Bold" charset="0"/>
                  <a:ea typeface="ＭＳ Ｐゴシック" charset="0"/>
                  <a:cs typeface="Times New Roman Bold" charset="0"/>
                  <a:sym typeface="Times New Roman Bold" charset="0"/>
                </a:rPr>
                <a:t>+</a:t>
              </a:r>
            </a:p>
          </p:txBody>
        </p:sp>
      </p:grpSp>
      <p:grpSp>
        <p:nvGrpSpPr>
          <p:cNvPr id="39965" name="Group 29"/>
          <p:cNvGrpSpPr>
            <a:grpSpLocks/>
          </p:cNvGrpSpPr>
          <p:nvPr/>
        </p:nvGrpSpPr>
        <p:grpSpPr bwMode="auto">
          <a:xfrm>
            <a:off x="1143000" y="4114800"/>
            <a:ext cx="3571875" cy="2514600"/>
            <a:chOff x="0" y="0"/>
            <a:chExt cx="2250" cy="1584"/>
          </a:xfrm>
        </p:grpSpPr>
        <p:pic>
          <p:nvPicPr>
            <p:cNvPr id="39963" name="Picture 27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" y="0"/>
              <a:ext cx="1572" cy="1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64" name="Rectangle 28"/>
            <p:cNvSpPr>
              <a:spLocks/>
            </p:cNvSpPr>
            <p:nvPr/>
          </p:nvSpPr>
          <p:spPr bwMode="auto">
            <a:xfrm>
              <a:off x="0" y="432"/>
              <a:ext cx="371" cy="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39688"/>
              <a:r>
                <a:rPr lang="en-US" sz="6000">
                  <a:solidFill>
                    <a:srgbClr val="FF0000"/>
                  </a:solidFill>
                  <a:latin typeface="Times New Roman Bold" charset="0"/>
                  <a:ea typeface="ＭＳ Ｐゴシック" charset="0"/>
                  <a:cs typeface="Times New Roman Bold" charset="0"/>
                  <a:sym typeface="Times New Roman Bold" charset="0"/>
                </a:rPr>
                <a:t>=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174525" y="3645972"/>
            <a:ext cx="676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ramp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0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37796"/>
            <a:ext cx="8229600" cy="1143000"/>
          </a:xfrm>
          <a:ln/>
        </p:spPr>
        <p:txBody>
          <a:bodyPr rIns="132080"/>
          <a:lstStyle/>
          <a:p>
            <a:r>
              <a:rPr lang="en-US" dirty="0"/>
              <a:t>Effect of window (ramp-width) size</a:t>
            </a:r>
          </a:p>
        </p:txBody>
      </p:sp>
      <p:pic>
        <p:nvPicPr>
          <p:cNvPr id="40963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43000"/>
            <a:ext cx="32258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400" y="1143000"/>
            <a:ext cx="32258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Line 5"/>
          <p:cNvSpPr>
            <a:spLocks noChangeShapeType="1"/>
          </p:cNvSpPr>
          <p:nvPr/>
        </p:nvSpPr>
        <p:spPr bwMode="auto">
          <a:xfrm rot="10800000" flipH="1">
            <a:off x="1066800" y="4648200"/>
            <a:ext cx="3200400" cy="76200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0966" name="Line 6"/>
          <p:cNvSpPr>
            <a:spLocks noChangeShapeType="1"/>
          </p:cNvSpPr>
          <p:nvPr/>
        </p:nvSpPr>
        <p:spPr bwMode="auto">
          <a:xfrm rot="10800000">
            <a:off x="1066800" y="4648200"/>
            <a:ext cx="3200400" cy="76200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0967" name="Line 7"/>
          <p:cNvSpPr>
            <a:spLocks noChangeShapeType="1"/>
          </p:cNvSpPr>
          <p:nvPr/>
        </p:nvSpPr>
        <p:spPr bwMode="auto">
          <a:xfrm rot="10800000" flipH="1">
            <a:off x="914400" y="4495800"/>
            <a:ext cx="1588" cy="990600"/>
          </a:xfrm>
          <a:prstGeom prst="line">
            <a:avLst/>
          </a:prstGeom>
          <a:noFill/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0968" name="Line 8"/>
          <p:cNvSpPr>
            <a:spLocks noChangeShapeType="1"/>
          </p:cNvSpPr>
          <p:nvPr/>
        </p:nvSpPr>
        <p:spPr bwMode="auto">
          <a:xfrm>
            <a:off x="1066800" y="5486400"/>
            <a:ext cx="3200400" cy="1588"/>
          </a:xfrm>
          <a:prstGeom prst="line">
            <a:avLst/>
          </a:prstGeom>
          <a:noFill/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40971" name="Group 11"/>
          <p:cNvGrpSpPr>
            <a:grpSpLocks/>
          </p:cNvGrpSpPr>
          <p:nvPr/>
        </p:nvGrpSpPr>
        <p:grpSpPr bwMode="auto">
          <a:xfrm>
            <a:off x="615950" y="5195888"/>
            <a:ext cx="374650" cy="355600"/>
            <a:chOff x="0" y="0"/>
            <a:chExt cx="236" cy="224"/>
          </a:xfrm>
        </p:grpSpPr>
        <p:sp>
          <p:nvSpPr>
            <p:cNvPr id="40969" name="Line 9"/>
            <p:cNvSpPr>
              <a:spLocks noChangeShapeType="1"/>
            </p:cNvSpPr>
            <p:nvPr/>
          </p:nvSpPr>
          <p:spPr bwMode="auto">
            <a:xfrm>
              <a:off x="140" y="135"/>
              <a:ext cx="96" cy="1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0970" name="Rectangle 10"/>
            <p:cNvSpPr>
              <a:spLocks/>
            </p:cNvSpPr>
            <p:nvPr/>
          </p:nvSpPr>
          <p:spPr bwMode="auto">
            <a:xfrm>
              <a:off x="0" y="0"/>
              <a:ext cx="169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39688"/>
              <a:r>
                <a:rPr lang="en-US" sz="1800">
                  <a:solidFill>
                    <a:schemeClr val="tx1"/>
                  </a:solidFill>
                  <a:ea typeface="ＭＳ Ｐゴシック" charset="0"/>
                  <a:cs typeface="Times New Roman" charset="0"/>
                </a:rPr>
                <a:t>0</a:t>
              </a:r>
            </a:p>
          </p:txBody>
        </p:sp>
      </p:grpSp>
      <p:grpSp>
        <p:nvGrpSpPr>
          <p:cNvPr id="40974" name="Group 14"/>
          <p:cNvGrpSpPr>
            <a:grpSpLocks/>
          </p:cNvGrpSpPr>
          <p:nvPr/>
        </p:nvGrpSpPr>
        <p:grpSpPr bwMode="auto">
          <a:xfrm>
            <a:off x="609600" y="4433888"/>
            <a:ext cx="374650" cy="355600"/>
            <a:chOff x="0" y="0"/>
            <a:chExt cx="236" cy="224"/>
          </a:xfrm>
        </p:grpSpPr>
        <p:sp>
          <p:nvSpPr>
            <p:cNvPr id="40972" name="Line 12"/>
            <p:cNvSpPr>
              <a:spLocks noChangeShapeType="1"/>
            </p:cNvSpPr>
            <p:nvPr/>
          </p:nvSpPr>
          <p:spPr bwMode="auto">
            <a:xfrm>
              <a:off x="140" y="135"/>
              <a:ext cx="96" cy="1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0973" name="Rectangle 13"/>
            <p:cNvSpPr>
              <a:spLocks/>
            </p:cNvSpPr>
            <p:nvPr/>
          </p:nvSpPr>
          <p:spPr bwMode="auto">
            <a:xfrm>
              <a:off x="0" y="0"/>
              <a:ext cx="169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39688"/>
              <a:r>
                <a:rPr lang="en-US" sz="1800">
                  <a:solidFill>
                    <a:schemeClr val="tx1"/>
                  </a:solidFill>
                  <a:ea typeface="ＭＳ Ｐゴシック" charset="0"/>
                  <a:cs typeface="Times New Roman" charset="0"/>
                </a:rPr>
                <a:t>1</a:t>
              </a:r>
            </a:p>
          </p:txBody>
        </p:sp>
      </p:grpSp>
      <p:sp>
        <p:nvSpPr>
          <p:cNvPr id="40975" name="Rectangle 15"/>
          <p:cNvSpPr>
            <a:spLocks/>
          </p:cNvSpPr>
          <p:nvPr/>
        </p:nvSpPr>
        <p:spPr bwMode="auto">
          <a:xfrm>
            <a:off x="1371600" y="4464050"/>
            <a:ext cx="4254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600">
                <a:solidFill>
                  <a:schemeClr val="tx1"/>
                </a:solidFill>
                <a:ea typeface="ＭＳ Ｐゴシック" charset="0"/>
                <a:cs typeface="Times New Roman" charset="0"/>
              </a:rPr>
              <a:t>left</a:t>
            </a:r>
          </a:p>
        </p:txBody>
      </p:sp>
      <p:sp>
        <p:nvSpPr>
          <p:cNvPr id="40976" name="Rectangle 16"/>
          <p:cNvSpPr>
            <a:spLocks/>
          </p:cNvSpPr>
          <p:nvPr/>
        </p:nvSpPr>
        <p:spPr bwMode="auto">
          <a:xfrm>
            <a:off x="1335088" y="4953000"/>
            <a:ext cx="53816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600">
                <a:solidFill>
                  <a:schemeClr val="tx1"/>
                </a:solidFill>
                <a:ea typeface="ＭＳ Ｐゴシック" charset="0"/>
                <a:cs typeface="Times New Roman" charset="0"/>
              </a:rPr>
              <a:t>right</a:t>
            </a:r>
          </a:p>
        </p:txBody>
      </p:sp>
      <p:sp>
        <p:nvSpPr>
          <p:cNvPr id="40977" name="Line 17"/>
          <p:cNvSpPr>
            <a:spLocks noChangeShapeType="1"/>
          </p:cNvSpPr>
          <p:nvPr/>
        </p:nvSpPr>
        <p:spPr bwMode="auto">
          <a:xfrm rot="10800000" flipH="1">
            <a:off x="5632450" y="4495800"/>
            <a:ext cx="1588" cy="990600"/>
          </a:xfrm>
          <a:prstGeom prst="line">
            <a:avLst/>
          </a:prstGeom>
          <a:noFill/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40981" name="Group 21"/>
          <p:cNvGrpSpPr>
            <a:grpSpLocks/>
          </p:cNvGrpSpPr>
          <p:nvPr/>
        </p:nvGrpSpPr>
        <p:grpSpPr bwMode="auto">
          <a:xfrm>
            <a:off x="5784850" y="4648200"/>
            <a:ext cx="1600200" cy="839788"/>
            <a:chOff x="0" y="0"/>
            <a:chExt cx="1008" cy="529"/>
          </a:xfrm>
        </p:grpSpPr>
        <p:sp>
          <p:nvSpPr>
            <p:cNvPr id="40978" name="Line 18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1008" cy="480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0979" name="Line 19"/>
            <p:cNvSpPr>
              <a:spLocks noChangeShapeType="1"/>
            </p:cNvSpPr>
            <p:nvPr/>
          </p:nvSpPr>
          <p:spPr bwMode="auto">
            <a:xfrm rot="10800000">
              <a:off x="0" y="0"/>
              <a:ext cx="1008" cy="480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0980" name="Line 20"/>
            <p:cNvSpPr>
              <a:spLocks noChangeShapeType="1"/>
            </p:cNvSpPr>
            <p:nvPr/>
          </p:nvSpPr>
          <p:spPr bwMode="auto">
            <a:xfrm>
              <a:off x="0" y="528"/>
              <a:ext cx="1008" cy="1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0984" name="Group 24"/>
          <p:cNvGrpSpPr>
            <a:grpSpLocks/>
          </p:cNvGrpSpPr>
          <p:nvPr/>
        </p:nvGrpSpPr>
        <p:grpSpPr bwMode="auto">
          <a:xfrm>
            <a:off x="5334000" y="5195888"/>
            <a:ext cx="374650" cy="355600"/>
            <a:chOff x="0" y="0"/>
            <a:chExt cx="236" cy="224"/>
          </a:xfrm>
        </p:grpSpPr>
        <p:sp>
          <p:nvSpPr>
            <p:cNvPr id="40982" name="Line 22"/>
            <p:cNvSpPr>
              <a:spLocks noChangeShapeType="1"/>
            </p:cNvSpPr>
            <p:nvPr/>
          </p:nvSpPr>
          <p:spPr bwMode="auto">
            <a:xfrm>
              <a:off x="140" y="135"/>
              <a:ext cx="96" cy="1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0983" name="Rectangle 23"/>
            <p:cNvSpPr>
              <a:spLocks/>
            </p:cNvSpPr>
            <p:nvPr/>
          </p:nvSpPr>
          <p:spPr bwMode="auto">
            <a:xfrm>
              <a:off x="0" y="0"/>
              <a:ext cx="169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39688"/>
              <a:r>
                <a:rPr lang="en-US" sz="1800">
                  <a:solidFill>
                    <a:schemeClr val="tx1"/>
                  </a:solidFill>
                  <a:ea typeface="ＭＳ Ｐゴシック" charset="0"/>
                  <a:cs typeface="Times New Roman" charset="0"/>
                </a:rPr>
                <a:t>0</a:t>
              </a:r>
            </a:p>
          </p:txBody>
        </p:sp>
      </p:grpSp>
      <p:grpSp>
        <p:nvGrpSpPr>
          <p:cNvPr id="40987" name="Group 27"/>
          <p:cNvGrpSpPr>
            <a:grpSpLocks/>
          </p:cNvGrpSpPr>
          <p:nvPr/>
        </p:nvGrpSpPr>
        <p:grpSpPr bwMode="auto">
          <a:xfrm>
            <a:off x="5334000" y="4433888"/>
            <a:ext cx="374650" cy="355600"/>
            <a:chOff x="0" y="0"/>
            <a:chExt cx="236" cy="224"/>
          </a:xfrm>
        </p:grpSpPr>
        <p:sp>
          <p:nvSpPr>
            <p:cNvPr id="40985" name="Line 25"/>
            <p:cNvSpPr>
              <a:spLocks noChangeShapeType="1"/>
            </p:cNvSpPr>
            <p:nvPr/>
          </p:nvSpPr>
          <p:spPr bwMode="auto">
            <a:xfrm>
              <a:off x="140" y="135"/>
              <a:ext cx="96" cy="1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0986" name="Rectangle 26"/>
            <p:cNvSpPr>
              <a:spLocks/>
            </p:cNvSpPr>
            <p:nvPr/>
          </p:nvSpPr>
          <p:spPr bwMode="auto">
            <a:xfrm>
              <a:off x="0" y="0"/>
              <a:ext cx="169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39688"/>
              <a:r>
                <a:rPr lang="en-US" sz="1800">
                  <a:solidFill>
                    <a:schemeClr val="tx1"/>
                  </a:solidFill>
                  <a:ea typeface="ＭＳ Ｐゴシック" charset="0"/>
                  <a:cs typeface="Times New Roman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084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3432"/>
            <a:ext cx="8229600" cy="1143000"/>
          </a:xfrm>
          <a:ln/>
        </p:spPr>
        <p:txBody>
          <a:bodyPr rIns="132080"/>
          <a:lstStyle/>
          <a:p>
            <a:r>
              <a:rPr lang="en-US" dirty="0"/>
              <a:t>Effect of window size</a:t>
            </a:r>
          </a:p>
        </p:txBody>
      </p:sp>
      <p:grpSp>
        <p:nvGrpSpPr>
          <p:cNvPr id="41998" name="Group 14"/>
          <p:cNvGrpSpPr>
            <a:grpSpLocks/>
          </p:cNvGrpSpPr>
          <p:nvPr/>
        </p:nvGrpSpPr>
        <p:grpSpPr bwMode="auto">
          <a:xfrm>
            <a:off x="2185988" y="4433888"/>
            <a:ext cx="557212" cy="1117600"/>
            <a:chOff x="0" y="0"/>
            <a:chExt cx="351" cy="704"/>
          </a:xfrm>
        </p:grpSpPr>
        <p:sp>
          <p:nvSpPr>
            <p:cNvPr id="41987" name="Line 3"/>
            <p:cNvSpPr>
              <a:spLocks noChangeShapeType="1"/>
            </p:cNvSpPr>
            <p:nvPr/>
          </p:nvSpPr>
          <p:spPr bwMode="auto">
            <a:xfrm rot="10800000" flipH="1">
              <a:off x="192" y="39"/>
              <a:ext cx="1" cy="624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41991" name="Group 7"/>
            <p:cNvGrpSpPr>
              <a:grpSpLocks/>
            </p:cNvGrpSpPr>
            <p:nvPr/>
          </p:nvGrpSpPr>
          <p:grpSpPr bwMode="auto">
            <a:xfrm>
              <a:off x="288" y="135"/>
              <a:ext cx="63" cy="529"/>
              <a:chOff x="0" y="0"/>
              <a:chExt cx="63" cy="529"/>
            </a:xfrm>
          </p:grpSpPr>
          <p:sp>
            <p:nvSpPr>
              <p:cNvPr id="41988" name="Line 4"/>
              <p:cNvSpPr>
                <a:spLocks noChangeShapeType="1"/>
              </p:cNvSpPr>
              <p:nvPr/>
            </p:nvSpPr>
            <p:spPr bwMode="auto">
              <a:xfrm rot="10800000" flipH="1">
                <a:off x="0" y="0"/>
                <a:ext cx="63" cy="480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1989" name="Line 5"/>
              <p:cNvSpPr>
                <a:spLocks noChangeShapeType="1"/>
              </p:cNvSpPr>
              <p:nvPr/>
            </p:nvSpPr>
            <p:spPr bwMode="auto">
              <a:xfrm rot="10800000">
                <a:off x="0" y="0"/>
                <a:ext cx="63" cy="480"/>
              </a:xfrm>
              <a:prstGeom prst="lin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1990" name="Line 6"/>
              <p:cNvSpPr>
                <a:spLocks noChangeShapeType="1"/>
              </p:cNvSpPr>
              <p:nvPr/>
            </p:nvSpPr>
            <p:spPr bwMode="auto">
              <a:xfrm>
                <a:off x="0" y="528"/>
                <a:ext cx="63" cy="1"/>
              </a:xfrm>
              <a:prstGeom prst="line">
                <a:avLst/>
              </a:pr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41994" name="Group 10"/>
            <p:cNvGrpSpPr>
              <a:grpSpLocks/>
            </p:cNvGrpSpPr>
            <p:nvPr/>
          </p:nvGrpSpPr>
          <p:grpSpPr bwMode="auto">
            <a:xfrm>
              <a:off x="4" y="480"/>
              <a:ext cx="236" cy="224"/>
              <a:chOff x="0" y="0"/>
              <a:chExt cx="236" cy="224"/>
            </a:xfrm>
          </p:grpSpPr>
          <p:sp>
            <p:nvSpPr>
              <p:cNvPr id="41992" name="Line 8"/>
              <p:cNvSpPr>
                <a:spLocks noChangeShapeType="1"/>
              </p:cNvSpPr>
              <p:nvPr/>
            </p:nvSpPr>
            <p:spPr bwMode="auto">
              <a:xfrm>
                <a:off x="140" y="135"/>
                <a:ext cx="96" cy="1"/>
              </a:xfrm>
              <a:prstGeom prst="line">
                <a:avLst/>
              </a:pr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1993" name="Rectangle 9"/>
              <p:cNvSpPr>
                <a:spLocks/>
              </p:cNvSpPr>
              <p:nvPr/>
            </p:nvSpPr>
            <p:spPr bwMode="auto">
              <a:xfrm>
                <a:off x="0" y="0"/>
                <a:ext cx="169" cy="2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40639" bIns="0">
                <a:spAutoFit/>
              </a:bodyPr>
              <a:lstStyle/>
              <a:p>
                <a:pPr marL="39688"/>
                <a:r>
                  <a:rPr lang="en-US" sz="1800">
                    <a:solidFill>
                      <a:schemeClr val="tx1"/>
                    </a:solidFill>
                    <a:ea typeface="ＭＳ Ｐゴシック" charset="0"/>
                    <a:cs typeface="Times New Roman" charset="0"/>
                  </a:rPr>
                  <a:t>0</a:t>
                </a:r>
              </a:p>
            </p:txBody>
          </p:sp>
        </p:grpSp>
        <p:grpSp>
          <p:nvGrpSpPr>
            <p:cNvPr id="41997" name="Group 13"/>
            <p:cNvGrpSpPr>
              <a:grpSpLocks/>
            </p:cNvGrpSpPr>
            <p:nvPr/>
          </p:nvGrpSpPr>
          <p:grpSpPr bwMode="auto">
            <a:xfrm>
              <a:off x="0" y="0"/>
              <a:ext cx="236" cy="224"/>
              <a:chOff x="0" y="0"/>
              <a:chExt cx="236" cy="224"/>
            </a:xfrm>
          </p:grpSpPr>
          <p:sp>
            <p:nvSpPr>
              <p:cNvPr id="41995" name="Line 11"/>
              <p:cNvSpPr>
                <a:spLocks noChangeShapeType="1"/>
              </p:cNvSpPr>
              <p:nvPr/>
            </p:nvSpPr>
            <p:spPr bwMode="auto">
              <a:xfrm>
                <a:off x="140" y="135"/>
                <a:ext cx="96" cy="1"/>
              </a:xfrm>
              <a:prstGeom prst="line">
                <a:avLst/>
              </a:prstGeom>
              <a:noFill/>
              <a:ln w="9525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1996" name="Rectangle 12"/>
              <p:cNvSpPr>
                <a:spLocks/>
              </p:cNvSpPr>
              <p:nvPr/>
            </p:nvSpPr>
            <p:spPr bwMode="auto">
              <a:xfrm>
                <a:off x="0" y="0"/>
                <a:ext cx="169" cy="2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40639" bIns="0">
                <a:spAutoFit/>
              </a:bodyPr>
              <a:lstStyle/>
              <a:p>
                <a:pPr marL="39688"/>
                <a:r>
                  <a:rPr lang="en-US" sz="1800">
                    <a:solidFill>
                      <a:schemeClr val="tx1"/>
                    </a:solidFill>
                    <a:ea typeface="ＭＳ Ｐゴシック" charset="0"/>
                    <a:cs typeface="Times New Roman" charset="0"/>
                  </a:rPr>
                  <a:t>1</a:t>
                </a:r>
              </a:p>
            </p:txBody>
          </p:sp>
        </p:grpSp>
      </p:grpSp>
      <p:sp>
        <p:nvSpPr>
          <p:cNvPr id="41999" name="Line 15"/>
          <p:cNvSpPr>
            <a:spLocks noChangeShapeType="1"/>
          </p:cNvSpPr>
          <p:nvPr/>
        </p:nvSpPr>
        <p:spPr bwMode="auto">
          <a:xfrm rot="10800000" flipH="1">
            <a:off x="6318250" y="4495800"/>
            <a:ext cx="1588" cy="990600"/>
          </a:xfrm>
          <a:prstGeom prst="line">
            <a:avLst/>
          </a:prstGeom>
          <a:noFill/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42003" name="Group 19"/>
          <p:cNvGrpSpPr>
            <a:grpSpLocks/>
          </p:cNvGrpSpPr>
          <p:nvPr/>
        </p:nvGrpSpPr>
        <p:grpSpPr bwMode="auto">
          <a:xfrm>
            <a:off x="6470650" y="4648200"/>
            <a:ext cx="19050" cy="839788"/>
            <a:chOff x="0" y="0"/>
            <a:chExt cx="12" cy="529"/>
          </a:xfrm>
        </p:grpSpPr>
        <p:sp>
          <p:nvSpPr>
            <p:cNvPr id="42000" name="Line 16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12" cy="480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01" name="Line 17"/>
            <p:cNvSpPr>
              <a:spLocks noChangeShapeType="1"/>
            </p:cNvSpPr>
            <p:nvPr/>
          </p:nvSpPr>
          <p:spPr bwMode="auto">
            <a:xfrm rot="10800000">
              <a:off x="0" y="0"/>
              <a:ext cx="12" cy="480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02" name="Line 18"/>
            <p:cNvSpPr>
              <a:spLocks noChangeShapeType="1"/>
            </p:cNvSpPr>
            <p:nvPr/>
          </p:nvSpPr>
          <p:spPr bwMode="auto">
            <a:xfrm>
              <a:off x="0" y="528"/>
              <a:ext cx="12" cy="1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2006" name="Group 22"/>
          <p:cNvGrpSpPr>
            <a:grpSpLocks/>
          </p:cNvGrpSpPr>
          <p:nvPr/>
        </p:nvGrpSpPr>
        <p:grpSpPr bwMode="auto">
          <a:xfrm>
            <a:off x="6019800" y="5195888"/>
            <a:ext cx="374650" cy="355600"/>
            <a:chOff x="0" y="0"/>
            <a:chExt cx="236" cy="224"/>
          </a:xfrm>
        </p:grpSpPr>
        <p:sp>
          <p:nvSpPr>
            <p:cNvPr id="42004" name="Line 20"/>
            <p:cNvSpPr>
              <a:spLocks noChangeShapeType="1"/>
            </p:cNvSpPr>
            <p:nvPr/>
          </p:nvSpPr>
          <p:spPr bwMode="auto">
            <a:xfrm>
              <a:off x="140" y="135"/>
              <a:ext cx="96" cy="1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05" name="Rectangle 21"/>
            <p:cNvSpPr>
              <a:spLocks/>
            </p:cNvSpPr>
            <p:nvPr/>
          </p:nvSpPr>
          <p:spPr bwMode="auto">
            <a:xfrm>
              <a:off x="0" y="0"/>
              <a:ext cx="169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39688"/>
              <a:r>
                <a:rPr lang="en-US" sz="1800">
                  <a:solidFill>
                    <a:schemeClr val="tx1"/>
                  </a:solidFill>
                  <a:ea typeface="ＭＳ Ｐゴシック" charset="0"/>
                  <a:cs typeface="Times New Roman" charset="0"/>
                </a:rPr>
                <a:t>0</a:t>
              </a:r>
            </a:p>
          </p:txBody>
        </p:sp>
      </p:grpSp>
      <p:grpSp>
        <p:nvGrpSpPr>
          <p:cNvPr id="42009" name="Group 25"/>
          <p:cNvGrpSpPr>
            <a:grpSpLocks/>
          </p:cNvGrpSpPr>
          <p:nvPr/>
        </p:nvGrpSpPr>
        <p:grpSpPr bwMode="auto">
          <a:xfrm>
            <a:off x="6019800" y="4433888"/>
            <a:ext cx="374650" cy="355600"/>
            <a:chOff x="0" y="0"/>
            <a:chExt cx="236" cy="224"/>
          </a:xfrm>
        </p:grpSpPr>
        <p:sp>
          <p:nvSpPr>
            <p:cNvPr id="42007" name="Line 23"/>
            <p:cNvSpPr>
              <a:spLocks noChangeShapeType="1"/>
            </p:cNvSpPr>
            <p:nvPr/>
          </p:nvSpPr>
          <p:spPr bwMode="auto">
            <a:xfrm>
              <a:off x="140" y="135"/>
              <a:ext cx="96" cy="1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008" name="Rectangle 24"/>
            <p:cNvSpPr>
              <a:spLocks/>
            </p:cNvSpPr>
            <p:nvPr/>
          </p:nvSpPr>
          <p:spPr bwMode="auto">
            <a:xfrm>
              <a:off x="0" y="0"/>
              <a:ext cx="169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9" bIns="0">
              <a:spAutoFit/>
            </a:bodyPr>
            <a:lstStyle/>
            <a:p>
              <a:pPr marL="39688"/>
              <a:r>
                <a:rPr lang="en-US" sz="1800">
                  <a:solidFill>
                    <a:schemeClr val="tx1"/>
                  </a:solidFill>
                  <a:ea typeface="ＭＳ Ｐゴシック" charset="0"/>
                  <a:cs typeface="Times New Roman" charset="0"/>
                </a:rPr>
                <a:t>1</a:t>
              </a:r>
            </a:p>
          </p:txBody>
        </p:sp>
      </p:grpSp>
      <p:pic>
        <p:nvPicPr>
          <p:cNvPr id="42010" name="Picture 2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43000"/>
            <a:ext cx="32258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11" name="Picture 27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143000"/>
            <a:ext cx="32258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590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3010</TotalTime>
  <Words>879</Words>
  <Application>Microsoft Office PowerPoint</Application>
  <PresentationFormat>On-screen Show (4:3)</PresentationFormat>
  <Paragraphs>167</Paragraphs>
  <Slides>33</Slides>
  <Notes>5</Notes>
  <HiddenSlides>1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ＭＳ Ｐゴシック</vt:lpstr>
      <vt:lpstr>Arial</vt:lpstr>
      <vt:lpstr>Calibri</vt:lpstr>
      <vt:lpstr>Times New Roman</vt:lpstr>
      <vt:lpstr>Times New Roman Bold</vt:lpstr>
      <vt:lpstr>Office Theme</vt:lpstr>
      <vt:lpstr>Equation</vt:lpstr>
      <vt:lpstr>Image Stitching II</vt:lpstr>
      <vt:lpstr>Review</vt:lpstr>
      <vt:lpstr>RANSAC for Homography</vt:lpstr>
      <vt:lpstr>RANSAC for Homography</vt:lpstr>
      <vt:lpstr>RANSAC for Homography</vt:lpstr>
      <vt:lpstr>Image Blending</vt:lpstr>
      <vt:lpstr>Feathering</vt:lpstr>
      <vt:lpstr>Effect of window (ramp-width) size</vt:lpstr>
      <vt:lpstr>Effect of window size</vt:lpstr>
      <vt:lpstr>Good window size</vt:lpstr>
      <vt:lpstr>Pyramid blending</vt:lpstr>
      <vt:lpstr>Forming a Gaussian Pyramid</vt:lpstr>
      <vt:lpstr>Making the Laplacians</vt:lpstr>
      <vt:lpstr>PowerPoint Presentation</vt:lpstr>
      <vt:lpstr>To blend two images, We’ll combine two Laplacian pyramids</vt:lpstr>
      <vt:lpstr>Forming the New Pyramid</vt:lpstr>
      <vt:lpstr>Using the new Laplacian Pyramid</vt:lpstr>
      <vt:lpstr>PowerPoint Presentation</vt:lpstr>
      <vt:lpstr>Pyramid blending</vt:lpstr>
      <vt:lpstr>Multiband blending (IJCV 2007)</vt:lpstr>
      <vt:lpstr>Blending comparison (IJCV 2007)</vt:lpstr>
      <vt:lpstr>Alpha Blending</vt:lpstr>
      <vt:lpstr>Gain Compensation: Getting rid of artifacts</vt:lpstr>
      <vt:lpstr>Blending Comparison</vt:lpstr>
      <vt:lpstr>Recognizing Panoramas</vt:lpstr>
      <vt:lpstr>Recognizing Panoramas</vt:lpstr>
      <vt:lpstr>PowerPoint Presentation</vt:lpstr>
      <vt:lpstr>Recognizing Panoramas</vt:lpstr>
      <vt:lpstr>Recognizing Panoramas (cont.)</vt:lpstr>
      <vt:lpstr>Finding the panoramas</vt:lpstr>
      <vt:lpstr>Finding the panoramas</vt:lpstr>
      <vt:lpstr>Recognizing Panoramas (cont.)</vt:lpstr>
      <vt:lpstr>Finding the panoramas</vt:lpstr>
    </vt:vector>
  </TitlesOfParts>
  <Company>UW CSE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Stitching II</dc:title>
  <dc:creator>Ali Farhadi</dc:creator>
  <cp:lastModifiedBy>shapiro</cp:lastModifiedBy>
  <cp:revision>34</cp:revision>
  <dcterms:created xsi:type="dcterms:W3CDTF">2013-10-22T22:46:09Z</dcterms:created>
  <dcterms:modified xsi:type="dcterms:W3CDTF">2019-04-24T20:59:10Z</dcterms:modified>
</cp:coreProperties>
</file>